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7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82" r:id="rId2"/>
    <p:sldMasterId id="2147483685" r:id="rId3"/>
    <p:sldMasterId id="2147483716" r:id="rId4"/>
    <p:sldMasterId id="2147483721" r:id="rId5"/>
    <p:sldMasterId id="2147483733" r:id="rId6"/>
    <p:sldMasterId id="2147483737" r:id="rId7"/>
    <p:sldMasterId id="2147483755" r:id="rId8"/>
    <p:sldMasterId id="2147483770" r:id="rId9"/>
  </p:sldMasterIdLst>
  <p:notesMasterIdLst>
    <p:notesMasterId r:id="rId34"/>
  </p:notesMasterIdLst>
  <p:handoutMasterIdLst>
    <p:handoutMasterId r:id="rId35"/>
  </p:handoutMasterIdLst>
  <p:sldIdLst>
    <p:sldId id="389" r:id="rId10"/>
    <p:sldId id="562" r:id="rId11"/>
    <p:sldId id="615" r:id="rId12"/>
    <p:sldId id="603" r:id="rId13"/>
    <p:sldId id="604" r:id="rId14"/>
    <p:sldId id="626" r:id="rId15"/>
    <p:sldId id="605" r:id="rId16"/>
    <p:sldId id="606" r:id="rId17"/>
    <p:sldId id="610" r:id="rId18"/>
    <p:sldId id="607" r:id="rId19"/>
    <p:sldId id="608" r:id="rId20"/>
    <p:sldId id="579" r:id="rId21"/>
    <p:sldId id="614" r:id="rId22"/>
    <p:sldId id="612" r:id="rId23"/>
    <p:sldId id="625" r:id="rId24"/>
    <p:sldId id="619" r:id="rId25"/>
    <p:sldId id="624" r:id="rId26"/>
    <p:sldId id="618" r:id="rId27"/>
    <p:sldId id="620" r:id="rId28"/>
    <p:sldId id="621" r:id="rId29"/>
    <p:sldId id="622" r:id="rId30"/>
    <p:sldId id="623" r:id="rId31"/>
    <p:sldId id="555" r:id="rId32"/>
    <p:sldId id="592" r:id="rId33"/>
  </p:sldIdLst>
  <p:sldSz cx="9144000" cy="6858000" type="screen4x3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rváth Anikó Katalin" initials="HAK" lastIdx="1" clrIdx="0"/>
  <p:cmAuthor id="1" name="janovicsp" initials="jp" lastIdx="1" clrIdx="1"/>
  <p:cmAuthor id="2" name="Baksa Adrienn dr." initials="BAd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>
        <p:scale>
          <a:sx n="70" d="100"/>
          <a:sy n="70" d="100"/>
        </p:scale>
        <p:origin x="-130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commentAuthors" Target="commentAuthor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812073790742828"/>
          <c:y val="0.21911049397677296"/>
          <c:w val="0.58985655033038653"/>
          <c:h val="0.5610808043057146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3.3999134905548144E-2"/>
                  <c:y val="-0.1061183927364491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/>
                      <a:t>Gabonafélék; 26,2%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429810335083538E-2"/>
                  <c:y val="-0.1589399730985344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/>
                      <a:t>Olajos</a:t>
                    </a:r>
                    <a:r>
                      <a:rPr lang="en-US" b="1" dirty="0"/>
                      <a:t> </a:t>
                    </a:r>
                    <a:r>
                      <a:rPr lang="en-US" b="1" dirty="0" err="1"/>
                      <a:t>növények</a:t>
                    </a:r>
                    <a:r>
                      <a:rPr lang="en-US" b="1" dirty="0"/>
                      <a:t>; 11,2%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err="1"/>
                      <a:t>Fehérjenövények</a:t>
                    </a:r>
                    <a:r>
                      <a:rPr lang="en-US" b="1" dirty="0"/>
                      <a:t>; 0,5%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3987363948252362E-2"/>
                  <c:y val="3.754643232130724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 smtClean="0"/>
                      <a:t>Takarmánynövények</a:t>
                    </a:r>
                    <a:r>
                      <a:rPr lang="en-US" b="1" dirty="0"/>
                      <a:t>; 2,4%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b="0" dirty="0" err="1"/>
                      <a:t>Szarvasmarha</a:t>
                    </a:r>
                    <a:r>
                      <a:rPr lang="en-US" b="0" dirty="0"/>
                      <a:t> és </a:t>
                    </a:r>
                    <a:r>
                      <a:rPr lang="en-US" b="0" dirty="0" err="1"/>
                      <a:t>tej</a:t>
                    </a:r>
                    <a:r>
                      <a:rPr lang="en-US" b="0" dirty="0"/>
                      <a:t>; 10,1%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2422389575761421E-2"/>
                  <c:y val="-8.7434388361693344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err="1"/>
                      <a:t>Baromfi és tojás; 13,3%</a:t>
                    </a:r>
                    <a:endParaRPr lang="en-US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0016268033710537E-2"/>
                  <c:y val="-4.4658467948587488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0.21971660109049623"/>
                  <c:y val="-0.1411948436962333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Munka1!$A$8:$A$23</c:f>
              <c:strCache>
                <c:ptCount val="16"/>
                <c:pt idx="0">
                  <c:v>Gabonafélék</c:v>
                </c:pt>
                <c:pt idx="1">
                  <c:v>Olajos növények</c:v>
                </c:pt>
                <c:pt idx="2">
                  <c:v>Fehérjenövények</c:v>
                </c:pt>
                <c:pt idx="3">
                  <c:v>Takarmánynövények</c:v>
                </c:pt>
                <c:pt idx="4">
                  <c:v>Burgonya</c:v>
                </c:pt>
                <c:pt idx="5">
                  <c:v>Friss zöldségek</c:v>
                </c:pt>
                <c:pt idx="6">
                  <c:v>Friss gyümölcsök, szőlő</c:v>
                </c:pt>
                <c:pt idx="7">
                  <c:v>Bor</c:v>
                </c:pt>
                <c:pt idx="8">
                  <c:v>Egyéb növényi termék</c:v>
                </c:pt>
                <c:pt idx="9">
                  <c:v>Szarvasmarha és tej</c:v>
                </c:pt>
                <c:pt idx="10">
                  <c:v>Baromfi és tojás</c:v>
                </c:pt>
                <c:pt idx="11">
                  <c:v>Sertés</c:v>
                </c:pt>
                <c:pt idx="12">
                  <c:v>Juh és kecske</c:v>
                </c:pt>
                <c:pt idx="13">
                  <c:v>Egyéb élő állat és állati termék</c:v>
                </c:pt>
                <c:pt idx="14">
                  <c:v>Mezőgazdasági szolgáltatások</c:v>
                </c:pt>
                <c:pt idx="15">
                  <c:v>Másodlagos tevékenységek</c:v>
                </c:pt>
              </c:strCache>
            </c:strRef>
          </c:cat>
          <c:val>
            <c:numRef>
              <c:f>Munka1!$C$8:$C$23</c:f>
              <c:numCache>
                <c:formatCode>0.0%</c:formatCode>
                <c:ptCount val="16"/>
                <c:pt idx="0">
                  <c:v>0.26224634783149003</c:v>
                </c:pt>
                <c:pt idx="1">
                  <c:v>0.11246448790253824</c:v>
                </c:pt>
                <c:pt idx="2">
                  <c:v>4.860009360375543E-3</c:v>
                </c:pt>
                <c:pt idx="3">
                  <c:v>2.3665280020630536E-2</c:v>
                </c:pt>
                <c:pt idx="4">
                  <c:v>1.0086738157722642E-2</c:v>
                </c:pt>
                <c:pt idx="5">
                  <c:v>7.188880045891248E-2</c:v>
                </c:pt>
                <c:pt idx="6">
                  <c:v>5.3602486028419813E-2</c:v>
                </c:pt>
                <c:pt idx="7">
                  <c:v>1.3003618193964133E-2</c:v>
                </c:pt>
                <c:pt idx="8">
                  <c:v>3.0057719310429283E-2</c:v>
                </c:pt>
                <c:pt idx="9">
                  <c:v>0.10077435215310165</c:v>
                </c:pt>
                <c:pt idx="10">
                  <c:v>0.13314158927293765</c:v>
                </c:pt>
                <c:pt idx="11">
                  <c:v>8.8866663514996933E-2</c:v>
                </c:pt>
                <c:pt idx="12">
                  <c:v>8.4618560297146199E-3</c:v>
                </c:pt>
                <c:pt idx="13">
                  <c:v>1.685908259837747E-2</c:v>
                </c:pt>
                <c:pt idx="14">
                  <c:v>5.0303556208505726E-2</c:v>
                </c:pt>
                <c:pt idx="15">
                  <c:v>1.9717412957883221E-2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5246913580247"/>
          <c:y val="0.22107828758333958"/>
          <c:w val="0.6635802469135802"/>
          <c:h val="0.6462313442230470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9123408185087978E-4"/>
                  <c:y val="-1.01142554075168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7461115971614666E-2"/>
                  <c:y val="4.89158969910238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724069213570523E-3"/>
                  <c:y val="9.869643171132562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9006087780694076E-2"/>
                  <c:y val="9.466391199854746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[aact_eaa01.xls]Data!$W$47:$W$59</c:f>
              <c:strCache>
                <c:ptCount val="13"/>
                <c:pt idx="0">
                  <c:v>Kukorica</c:v>
                </c:pt>
                <c:pt idx="1">
                  <c:v>Búza</c:v>
                </c:pt>
                <c:pt idx="2">
                  <c:v>Napraforgó</c:v>
                </c:pt>
                <c:pt idx="3">
                  <c:v>Repce</c:v>
                </c:pt>
                <c:pt idx="4">
                  <c:v>Árpa</c:v>
                </c:pt>
                <c:pt idx="5">
                  <c:v>Takarmánynövények</c:v>
                </c:pt>
                <c:pt idx="6">
                  <c:v>Burgonya</c:v>
                </c:pt>
                <c:pt idx="7">
                  <c:v>Szója</c:v>
                </c:pt>
                <c:pt idx="8">
                  <c:v>Cukorrépa</c:v>
                </c:pt>
                <c:pt idx="9">
                  <c:v>Zab</c:v>
                </c:pt>
                <c:pt idx="10">
                  <c:v>Rozs</c:v>
                </c:pt>
                <c:pt idx="11">
                  <c:v>Rizs</c:v>
                </c:pt>
                <c:pt idx="12">
                  <c:v>Egyéb szántóföédi növény</c:v>
                </c:pt>
              </c:strCache>
            </c:strRef>
          </c:cat>
          <c:val>
            <c:numRef>
              <c:f>[aact_eaa01.xls]Data!$Y$47:$Y$59</c:f>
              <c:numCache>
                <c:formatCode>0.0%</c:formatCode>
                <c:ptCount val="13"/>
                <c:pt idx="0">
                  <c:v>0.35342502075572829</c:v>
                </c:pt>
                <c:pt idx="1">
                  <c:v>0.22548063175068084</c:v>
                </c:pt>
                <c:pt idx="2">
                  <c:v>0.14641098023614574</c:v>
                </c:pt>
                <c:pt idx="3">
                  <c:v>6.7589525779503043E-2</c:v>
                </c:pt>
                <c:pt idx="4">
                  <c:v>5.1052156262826234E-2</c:v>
                </c:pt>
                <c:pt idx="5">
                  <c:v>5.0256375291009535E-2</c:v>
                </c:pt>
                <c:pt idx="6">
                  <c:v>3.255325140842541E-2</c:v>
                </c:pt>
                <c:pt idx="7">
                  <c:v>1.1369354220797812E-2</c:v>
                </c:pt>
                <c:pt idx="8">
                  <c:v>8.9845081488209959E-3</c:v>
                </c:pt>
                <c:pt idx="9">
                  <c:v>5.7482114108366967E-3</c:v>
                </c:pt>
                <c:pt idx="10">
                  <c:v>3.3585789710465219E-3</c:v>
                </c:pt>
                <c:pt idx="11">
                  <c:v>8.5503818839866496E-4</c:v>
                </c:pt>
                <c:pt idx="12">
                  <c:v>4.2916367575780039E-2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600"/>
      </a:pPr>
      <a:endParaRPr lang="hu-H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Magyarországi</a:t>
            </a:r>
            <a:r>
              <a:rPr lang="hu-HU" baseline="0"/>
              <a:t> búza és kukorica </a:t>
            </a:r>
          </a:p>
          <a:p>
            <a:pPr>
              <a:defRPr/>
            </a:pPr>
            <a:r>
              <a:rPr lang="hu-HU" baseline="0"/>
              <a:t>piaci árak</a:t>
            </a:r>
            <a:r>
              <a:rPr lang="hu-HU"/>
              <a:t> (HUF/t) Forrás:</a:t>
            </a:r>
            <a:r>
              <a:rPr lang="hu-HU" baseline="0"/>
              <a:t> AKI</a:t>
            </a:r>
            <a:endParaRPr lang="hu-HU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Búza</c:v>
                </c:pt>
              </c:strCache>
            </c:strRef>
          </c:tx>
          <c:marker>
            <c:symbol val="none"/>
          </c:marker>
          <c:cat>
            <c:strRef>
              <c:f>Munka1!$A$3:$A$136</c:f>
              <c:strCache>
                <c:ptCount val="134"/>
                <c:pt idx="0">
                  <c:v>2005. febr.</c:v>
                </c:pt>
                <c:pt idx="1">
                  <c:v>2005. márc.</c:v>
                </c:pt>
                <c:pt idx="2">
                  <c:v>2005. ápr.</c:v>
                </c:pt>
                <c:pt idx="3">
                  <c:v>2005. május</c:v>
                </c:pt>
                <c:pt idx="4">
                  <c:v>2005. június</c:v>
                </c:pt>
                <c:pt idx="5">
                  <c:v>2005. július</c:v>
                </c:pt>
                <c:pt idx="6">
                  <c:v>2005. aug.</c:v>
                </c:pt>
                <c:pt idx="7">
                  <c:v>2005.szepr.</c:v>
                </c:pt>
                <c:pt idx="8">
                  <c:v>2005. okt.</c:v>
                </c:pt>
                <c:pt idx="9">
                  <c:v>2005. nov.</c:v>
                </c:pt>
                <c:pt idx="10">
                  <c:v>2005. dec.</c:v>
                </c:pt>
                <c:pt idx="11">
                  <c:v>2006. jan.</c:v>
                </c:pt>
                <c:pt idx="12">
                  <c:v>2006. febr.</c:v>
                </c:pt>
                <c:pt idx="13">
                  <c:v>2006. márc.</c:v>
                </c:pt>
                <c:pt idx="14">
                  <c:v>2006. ápr.</c:v>
                </c:pt>
                <c:pt idx="15">
                  <c:v>2006. május</c:v>
                </c:pt>
                <c:pt idx="16">
                  <c:v>2006. június</c:v>
                </c:pt>
                <c:pt idx="17">
                  <c:v>2006. július</c:v>
                </c:pt>
                <c:pt idx="18">
                  <c:v>2006. aug.</c:v>
                </c:pt>
                <c:pt idx="19">
                  <c:v>2006. szept.</c:v>
                </c:pt>
                <c:pt idx="20">
                  <c:v>2006. okt.</c:v>
                </c:pt>
                <c:pt idx="21">
                  <c:v>2006. nov.</c:v>
                </c:pt>
                <c:pt idx="22">
                  <c:v>2006. dec.</c:v>
                </c:pt>
                <c:pt idx="23">
                  <c:v>2007. jan.</c:v>
                </c:pt>
                <c:pt idx="24">
                  <c:v>2007. febr.</c:v>
                </c:pt>
                <c:pt idx="25">
                  <c:v>2007. márc.</c:v>
                </c:pt>
                <c:pt idx="26">
                  <c:v>2007. ápr.</c:v>
                </c:pt>
                <c:pt idx="27">
                  <c:v>2007. május</c:v>
                </c:pt>
                <c:pt idx="28">
                  <c:v>2007. június</c:v>
                </c:pt>
                <c:pt idx="29">
                  <c:v>2007. július</c:v>
                </c:pt>
                <c:pt idx="30">
                  <c:v>2007. aug.</c:v>
                </c:pt>
                <c:pt idx="31">
                  <c:v>2007. szept.</c:v>
                </c:pt>
                <c:pt idx="32">
                  <c:v>2007. okt.</c:v>
                </c:pt>
                <c:pt idx="33">
                  <c:v>2007. nov.</c:v>
                </c:pt>
                <c:pt idx="34">
                  <c:v>2007. dec.</c:v>
                </c:pt>
                <c:pt idx="35">
                  <c:v>2008. jan.</c:v>
                </c:pt>
                <c:pt idx="36">
                  <c:v>2008. febr.</c:v>
                </c:pt>
                <c:pt idx="37">
                  <c:v>2008. márc.</c:v>
                </c:pt>
                <c:pt idx="38">
                  <c:v>2008. ápr</c:v>
                </c:pt>
                <c:pt idx="39">
                  <c:v>2008. május</c:v>
                </c:pt>
                <c:pt idx="40">
                  <c:v>2008. június</c:v>
                </c:pt>
                <c:pt idx="41">
                  <c:v>2008. július</c:v>
                </c:pt>
                <c:pt idx="42">
                  <c:v>2008. aug.</c:v>
                </c:pt>
                <c:pt idx="43">
                  <c:v>2008. szept.</c:v>
                </c:pt>
                <c:pt idx="44">
                  <c:v>2008. okt.</c:v>
                </c:pt>
                <c:pt idx="45">
                  <c:v>2008. nov.</c:v>
                </c:pt>
                <c:pt idx="46">
                  <c:v>2008. dec.</c:v>
                </c:pt>
                <c:pt idx="47">
                  <c:v>2009. jan.</c:v>
                </c:pt>
                <c:pt idx="48">
                  <c:v>2009. febr.</c:v>
                </c:pt>
                <c:pt idx="49">
                  <c:v>2009. márc.</c:v>
                </c:pt>
                <c:pt idx="50">
                  <c:v>2009. ápr.</c:v>
                </c:pt>
                <c:pt idx="51">
                  <c:v>2009. május</c:v>
                </c:pt>
                <c:pt idx="52">
                  <c:v>2009. június</c:v>
                </c:pt>
                <c:pt idx="53">
                  <c:v>2009. július</c:v>
                </c:pt>
                <c:pt idx="54">
                  <c:v>2009. aug.</c:v>
                </c:pt>
                <c:pt idx="55">
                  <c:v>2009. szept.</c:v>
                </c:pt>
                <c:pt idx="56">
                  <c:v>2009. okt.</c:v>
                </c:pt>
                <c:pt idx="57">
                  <c:v>2009. nov.</c:v>
                </c:pt>
                <c:pt idx="58">
                  <c:v>2009. dec.</c:v>
                </c:pt>
                <c:pt idx="59">
                  <c:v>2010. jan.</c:v>
                </c:pt>
                <c:pt idx="60">
                  <c:v>2010. febr.</c:v>
                </c:pt>
                <c:pt idx="61">
                  <c:v>2010. márc</c:v>
                </c:pt>
                <c:pt idx="62">
                  <c:v>2010. ápr.</c:v>
                </c:pt>
                <c:pt idx="63">
                  <c:v>2010. május</c:v>
                </c:pt>
                <c:pt idx="64">
                  <c:v>2010. június</c:v>
                </c:pt>
                <c:pt idx="65">
                  <c:v>2010. július</c:v>
                </c:pt>
                <c:pt idx="66">
                  <c:v>2010. aug.</c:v>
                </c:pt>
                <c:pt idx="67">
                  <c:v>2010. szept.</c:v>
                </c:pt>
                <c:pt idx="68">
                  <c:v>2010. okt.</c:v>
                </c:pt>
                <c:pt idx="69">
                  <c:v>2010. nov.</c:v>
                </c:pt>
                <c:pt idx="70">
                  <c:v>2010. dec.</c:v>
                </c:pt>
                <c:pt idx="71">
                  <c:v>2011. jan.</c:v>
                </c:pt>
                <c:pt idx="72">
                  <c:v>2011. febr.</c:v>
                </c:pt>
                <c:pt idx="73">
                  <c:v>2011. márc.</c:v>
                </c:pt>
                <c:pt idx="74">
                  <c:v>2011. ápr.</c:v>
                </c:pt>
                <c:pt idx="75">
                  <c:v>2011. május</c:v>
                </c:pt>
                <c:pt idx="76">
                  <c:v>2011. június</c:v>
                </c:pt>
                <c:pt idx="77">
                  <c:v>2011. július</c:v>
                </c:pt>
                <c:pt idx="78">
                  <c:v>2011. aug.</c:v>
                </c:pt>
                <c:pt idx="79">
                  <c:v>2011. szept.</c:v>
                </c:pt>
                <c:pt idx="80">
                  <c:v>2011. okt.</c:v>
                </c:pt>
                <c:pt idx="81">
                  <c:v>2011. nov.</c:v>
                </c:pt>
                <c:pt idx="82">
                  <c:v>2011. dec.</c:v>
                </c:pt>
                <c:pt idx="83">
                  <c:v>2012. jan.</c:v>
                </c:pt>
                <c:pt idx="84">
                  <c:v>2012. febr.</c:v>
                </c:pt>
                <c:pt idx="85">
                  <c:v>2012. márc</c:v>
                </c:pt>
                <c:pt idx="86">
                  <c:v>2012. ápr.</c:v>
                </c:pt>
                <c:pt idx="87">
                  <c:v>2012. május</c:v>
                </c:pt>
                <c:pt idx="88">
                  <c:v>2012. június</c:v>
                </c:pt>
                <c:pt idx="89">
                  <c:v>2012. július</c:v>
                </c:pt>
                <c:pt idx="90">
                  <c:v>2012. aug.</c:v>
                </c:pt>
                <c:pt idx="91">
                  <c:v>2012. szept.</c:v>
                </c:pt>
                <c:pt idx="92">
                  <c:v>2012. okt.</c:v>
                </c:pt>
                <c:pt idx="93">
                  <c:v>2012. nov.</c:v>
                </c:pt>
                <c:pt idx="94">
                  <c:v>2012. dec.</c:v>
                </c:pt>
                <c:pt idx="95">
                  <c:v>2013. jan.</c:v>
                </c:pt>
                <c:pt idx="96">
                  <c:v>2013. febr.</c:v>
                </c:pt>
                <c:pt idx="97">
                  <c:v>2013. márc.</c:v>
                </c:pt>
                <c:pt idx="98">
                  <c:v>2013. ápr.</c:v>
                </c:pt>
                <c:pt idx="99">
                  <c:v>2013. május</c:v>
                </c:pt>
                <c:pt idx="100">
                  <c:v>2013. június</c:v>
                </c:pt>
                <c:pt idx="101">
                  <c:v>2013. július</c:v>
                </c:pt>
                <c:pt idx="102">
                  <c:v>2013. augusztus</c:v>
                </c:pt>
                <c:pt idx="103">
                  <c:v>2013. szept.</c:v>
                </c:pt>
                <c:pt idx="104">
                  <c:v>2013. okt.</c:v>
                </c:pt>
                <c:pt idx="105">
                  <c:v>2013. nov.</c:v>
                </c:pt>
                <c:pt idx="106">
                  <c:v>2013. dec.</c:v>
                </c:pt>
                <c:pt idx="107">
                  <c:v>2014. jan.</c:v>
                </c:pt>
                <c:pt idx="108">
                  <c:v>2014. febr.</c:v>
                </c:pt>
                <c:pt idx="109">
                  <c:v>2014. márc.</c:v>
                </c:pt>
                <c:pt idx="110">
                  <c:v>2014. ápr.</c:v>
                </c:pt>
                <c:pt idx="111">
                  <c:v>2014. május</c:v>
                </c:pt>
                <c:pt idx="112">
                  <c:v>2014. június</c:v>
                </c:pt>
                <c:pt idx="113">
                  <c:v>2014. július</c:v>
                </c:pt>
                <c:pt idx="114">
                  <c:v>2014. augusztus</c:v>
                </c:pt>
                <c:pt idx="115">
                  <c:v>2014. szept.</c:v>
                </c:pt>
                <c:pt idx="116">
                  <c:v>2014. okt.</c:v>
                </c:pt>
                <c:pt idx="117">
                  <c:v>2014. nov.</c:v>
                </c:pt>
                <c:pt idx="118">
                  <c:v>2014. dec.</c:v>
                </c:pt>
                <c:pt idx="119">
                  <c:v>2015. jan.</c:v>
                </c:pt>
                <c:pt idx="120">
                  <c:v>2015. febr.</c:v>
                </c:pt>
                <c:pt idx="121">
                  <c:v>2015. márc.</c:v>
                </c:pt>
                <c:pt idx="122">
                  <c:v>2015. ápr.</c:v>
                </c:pt>
                <c:pt idx="123">
                  <c:v>2015. május</c:v>
                </c:pt>
                <c:pt idx="124">
                  <c:v>2015. június</c:v>
                </c:pt>
                <c:pt idx="125">
                  <c:v>2015. július</c:v>
                </c:pt>
                <c:pt idx="126">
                  <c:v>2015. augusztus</c:v>
                </c:pt>
                <c:pt idx="127">
                  <c:v>2015. okt.</c:v>
                </c:pt>
                <c:pt idx="128">
                  <c:v>2015. nov.</c:v>
                </c:pt>
                <c:pt idx="129">
                  <c:v>2015. dec.</c:v>
                </c:pt>
                <c:pt idx="130">
                  <c:v>2016. jan.</c:v>
                </c:pt>
                <c:pt idx="131">
                  <c:v>2016. febr.</c:v>
                </c:pt>
                <c:pt idx="132">
                  <c:v>2016. márc.</c:v>
                </c:pt>
                <c:pt idx="133">
                  <c:v>2016. ápr.</c:v>
                </c:pt>
              </c:strCache>
            </c:strRef>
          </c:cat>
          <c:val>
            <c:numRef>
              <c:f>Munka1!$B$3:$B$136</c:f>
              <c:numCache>
                <c:formatCode>General</c:formatCode>
                <c:ptCount val="134"/>
                <c:pt idx="0">
                  <c:v>23238</c:v>
                </c:pt>
                <c:pt idx="1">
                  <c:v>23059</c:v>
                </c:pt>
                <c:pt idx="2">
                  <c:v>20612</c:v>
                </c:pt>
                <c:pt idx="3">
                  <c:v>21759</c:v>
                </c:pt>
                <c:pt idx="4">
                  <c:v>22892</c:v>
                </c:pt>
                <c:pt idx="5">
                  <c:v>17688</c:v>
                </c:pt>
                <c:pt idx="6">
                  <c:v>19598</c:v>
                </c:pt>
                <c:pt idx="7">
                  <c:v>19081</c:v>
                </c:pt>
                <c:pt idx="8">
                  <c:v>21031</c:v>
                </c:pt>
                <c:pt idx="9">
                  <c:v>20414</c:v>
                </c:pt>
                <c:pt idx="10">
                  <c:v>21983</c:v>
                </c:pt>
                <c:pt idx="11">
                  <c:v>22961</c:v>
                </c:pt>
                <c:pt idx="12">
                  <c:v>23969</c:v>
                </c:pt>
                <c:pt idx="13">
                  <c:v>24483</c:v>
                </c:pt>
                <c:pt idx="14">
                  <c:v>24844</c:v>
                </c:pt>
                <c:pt idx="15">
                  <c:v>24391</c:v>
                </c:pt>
                <c:pt idx="16">
                  <c:v>27186</c:v>
                </c:pt>
                <c:pt idx="17">
                  <c:v>24282</c:v>
                </c:pt>
                <c:pt idx="18">
                  <c:v>26453</c:v>
                </c:pt>
                <c:pt idx="19">
                  <c:v>28635</c:v>
                </c:pt>
                <c:pt idx="20">
                  <c:v>29373</c:v>
                </c:pt>
                <c:pt idx="21">
                  <c:v>29847</c:v>
                </c:pt>
                <c:pt idx="22">
                  <c:v>31233</c:v>
                </c:pt>
                <c:pt idx="23">
                  <c:v>31223</c:v>
                </c:pt>
                <c:pt idx="24">
                  <c:v>30994</c:v>
                </c:pt>
                <c:pt idx="25">
                  <c:v>31621</c:v>
                </c:pt>
                <c:pt idx="26">
                  <c:v>31909</c:v>
                </c:pt>
                <c:pt idx="27">
                  <c:v>31558</c:v>
                </c:pt>
                <c:pt idx="28">
                  <c:v>33881</c:v>
                </c:pt>
                <c:pt idx="29">
                  <c:v>41504</c:v>
                </c:pt>
                <c:pt idx="30">
                  <c:v>49002</c:v>
                </c:pt>
                <c:pt idx="31">
                  <c:v>55366</c:v>
                </c:pt>
                <c:pt idx="32">
                  <c:v>56565</c:v>
                </c:pt>
                <c:pt idx="33">
                  <c:v>54119</c:v>
                </c:pt>
                <c:pt idx="34">
                  <c:v>54788</c:v>
                </c:pt>
                <c:pt idx="35">
                  <c:v>58992</c:v>
                </c:pt>
                <c:pt idx="36">
                  <c:v>63868</c:v>
                </c:pt>
                <c:pt idx="37">
                  <c:v>67588</c:v>
                </c:pt>
                <c:pt idx="38">
                  <c:v>64271</c:v>
                </c:pt>
                <c:pt idx="39">
                  <c:v>63000</c:v>
                </c:pt>
                <c:pt idx="40">
                  <c:v>48000</c:v>
                </c:pt>
                <c:pt idx="41">
                  <c:v>39054</c:v>
                </c:pt>
                <c:pt idx="42">
                  <c:v>39543</c:v>
                </c:pt>
                <c:pt idx="43" formatCode="#,##0">
                  <c:v>38900</c:v>
                </c:pt>
                <c:pt idx="44">
                  <c:v>36728</c:v>
                </c:pt>
                <c:pt idx="45">
                  <c:v>34691</c:v>
                </c:pt>
                <c:pt idx="46">
                  <c:v>34200</c:v>
                </c:pt>
                <c:pt idx="47">
                  <c:v>36600</c:v>
                </c:pt>
                <c:pt idx="48">
                  <c:v>36000</c:v>
                </c:pt>
                <c:pt idx="49">
                  <c:v>34887</c:v>
                </c:pt>
                <c:pt idx="50">
                  <c:v>35031</c:v>
                </c:pt>
                <c:pt idx="51">
                  <c:v>35658</c:v>
                </c:pt>
                <c:pt idx="52">
                  <c:v>37196</c:v>
                </c:pt>
                <c:pt idx="53">
                  <c:v>30234</c:v>
                </c:pt>
                <c:pt idx="54">
                  <c:v>29648</c:v>
                </c:pt>
                <c:pt idx="55">
                  <c:v>29266</c:v>
                </c:pt>
                <c:pt idx="56">
                  <c:v>28951</c:v>
                </c:pt>
                <c:pt idx="57">
                  <c:v>27801</c:v>
                </c:pt>
                <c:pt idx="58">
                  <c:v>28448</c:v>
                </c:pt>
                <c:pt idx="59">
                  <c:v>29524</c:v>
                </c:pt>
                <c:pt idx="60" formatCode="#,##0">
                  <c:v>29142</c:v>
                </c:pt>
                <c:pt idx="61">
                  <c:v>28747</c:v>
                </c:pt>
                <c:pt idx="62">
                  <c:v>28080</c:v>
                </c:pt>
                <c:pt idx="63">
                  <c:v>29424</c:v>
                </c:pt>
                <c:pt idx="64">
                  <c:v>29743</c:v>
                </c:pt>
                <c:pt idx="65">
                  <c:v>33245</c:v>
                </c:pt>
                <c:pt idx="66">
                  <c:v>44476</c:v>
                </c:pt>
                <c:pt idx="67">
                  <c:v>49344</c:v>
                </c:pt>
                <c:pt idx="68">
                  <c:v>52851</c:v>
                </c:pt>
                <c:pt idx="69">
                  <c:v>56146</c:v>
                </c:pt>
                <c:pt idx="70">
                  <c:v>55818</c:v>
                </c:pt>
                <c:pt idx="71">
                  <c:v>59700</c:v>
                </c:pt>
                <c:pt idx="72">
                  <c:v>68076</c:v>
                </c:pt>
                <c:pt idx="73">
                  <c:v>72867</c:v>
                </c:pt>
                <c:pt idx="74">
                  <c:v>68409</c:v>
                </c:pt>
                <c:pt idx="75">
                  <c:v>68475</c:v>
                </c:pt>
                <c:pt idx="76">
                  <c:v>60854</c:v>
                </c:pt>
                <c:pt idx="77" formatCode="#,##0">
                  <c:v>51491</c:v>
                </c:pt>
                <c:pt idx="78">
                  <c:v>49102</c:v>
                </c:pt>
                <c:pt idx="79">
                  <c:v>49213</c:v>
                </c:pt>
                <c:pt idx="80">
                  <c:v>49082</c:v>
                </c:pt>
                <c:pt idx="81">
                  <c:v>47445</c:v>
                </c:pt>
                <c:pt idx="82">
                  <c:v>50262</c:v>
                </c:pt>
                <c:pt idx="83">
                  <c:v>51132</c:v>
                </c:pt>
                <c:pt idx="84">
                  <c:v>52308</c:v>
                </c:pt>
                <c:pt idx="85">
                  <c:v>55620</c:v>
                </c:pt>
                <c:pt idx="86">
                  <c:v>55708</c:v>
                </c:pt>
                <c:pt idx="87">
                  <c:v>58267</c:v>
                </c:pt>
                <c:pt idx="88">
                  <c:v>60845</c:v>
                </c:pt>
                <c:pt idx="89">
                  <c:v>62857</c:v>
                </c:pt>
                <c:pt idx="90">
                  <c:v>64844</c:v>
                </c:pt>
                <c:pt idx="91">
                  <c:v>64028</c:v>
                </c:pt>
                <c:pt idx="92">
                  <c:v>65123</c:v>
                </c:pt>
                <c:pt idx="93">
                  <c:v>66127</c:v>
                </c:pt>
                <c:pt idx="94">
                  <c:v>67188</c:v>
                </c:pt>
                <c:pt idx="95">
                  <c:v>66476</c:v>
                </c:pt>
                <c:pt idx="96">
                  <c:v>68563</c:v>
                </c:pt>
                <c:pt idx="97">
                  <c:v>64495</c:v>
                </c:pt>
                <c:pt idx="98">
                  <c:v>64502</c:v>
                </c:pt>
                <c:pt idx="99">
                  <c:v>62717</c:v>
                </c:pt>
                <c:pt idx="100">
                  <c:v>57718</c:v>
                </c:pt>
                <c:pt idx="101">
                  <c:v>43109</c:v>
                </c:pt>
                <c:pt idx="102">
                  <c:v>44150</c:v>
                </c:pt>
                <c:pt idx="103">
                  <c:v>43652</c:v>
                </c:pt>
                <c:pt idx="104">
                  <c:v>44412</c:v>
                </c:pt>
                <c:pt idx="105">
                  <c:v>48332</c:v>
                </c:pt>
                <c:pt idx="106">
                  <c:v>51942</c:v>
                </c:pt>
                <c:pt idx="107">
                  <c:v>51446</c:v>
                </c:pt>
                <c:pt idx="108">
                  <c:v>54849</c:v>
                </c:pt>
                <c:pt idx="109">
                  <c:v>54960</c:v>
                </c:pt>
                <c:pt idx="110">
                  <c:v>58424</c:v>
                </c:pt>
                <c:pt idx="111">
                  <c:v>56296</c:v>
                </c:pt>
                <c:pt idx="112">
                  <c:v>48271</c:v>
                </c:pt>
                <c:pt idx="113">
                  <c:v>45302</c:v>
                </c:pt>
                <c:pt idx="114">
                  <c:v>49366</c:v>
                </c:pt>
                <c:pt idx="115">
                  <c:v>50111</c:v>
                </c:pt>
                <c:pt idx="116">
                  <c:v>48300</c:v>
                </c:pt>
                <c:pt idx="117">
                  <c:v>48500</c:v>
                </c:pt>
                <c:pt idx="118">
                  <c:v>50640</c:v>
                </c:pt>
                <c:pt idx="119">
                  <c:v>51329</c:v>
                </c:pt>
                <c:pt idx="120">
                  <c:v>56439</c:v>
                </c:pt>
                <c:pt idx="121">
                  <c:v>56326</c:v>
                </c:pt>
                <c:pt idx="122">
                  <c:v>53881</c:v>
                </c:pt>
                <c:pt idx="123">
                  <c:v>53474</c:v>
                </c:pt>
                <c:pt idx="124">
                  <c:v>49776</c:v>
                </c:pt>
                <c:pt idx="125">
                  <c:v>44938</c:v>
                </c:pt>
                <c:pt idx="126">
                  <c:v>48645</c:v>
                </c:pt>
                <c:pt idx="127">
                  <c:v>47444</c:v>
                </c:pt>
                <c:pt idx="128">
                  <c:v>47890</c:v>
                </c:pt>
                <c:pt idx="129">
                  <c:v>47490</c:v>
                </c:pt>
                <c:pt idx="130">
                  <c:v>47004</c:v>
                </c:pt>
                <c:pt idx="131">
                  <c:v>47434</c:v>
                </c:pt>
                <c:pt idx="132">
                  <c:v>47883</c:v>
                </c:pt>
                <c:pt idx="133">
                  <c:v>45959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Kukorica</c:v>
                </c:pt>
              </c:strCache>
            </c:strRef>
          </c:tx>
          <c:marker>
            <c:symbol val="none"/>
          </c:marker>
          <c:cat>
            <c:strRef>
              <c:f>Munka1!$A$3:$A$136</c:f>
              <c:strCache>
                <c:ptCount val="134"/>
                <c:pt idx="0">
                  <c:v>2005. febr.</c:v>
                </c:pt>
                <c:pt idx="1">
                  <c:v>2005. márc.</c:v>
                </c:pt>
                <c:pt idx="2">
                  <c:v>2005. ápr.</c:v>
                </c:pt>
                <c:pt idx="3">
                  <c:v>2005. május</c:v>
                </c:pt>
                <c:pt idx="4">
                  <c:v>2005. június</c:v>
                </c:pt>
                <c:pt idx="5">
                  <c:v>2005. július</c:v>
                </c:pt>
                <c:pt idx="6">
                  <c:v>2005. aug.</c:v>
                </c:pt>
                <c:pt idx="7">
                  <c:v>2005.szepr.</c:v>
                </c:pt>
                <c:pt idx="8">
                  <c:v>2005. okt.</c:v>
                </c:pt>
                <c:pt idx="9">
                  <c:v>2005. nov.</c:v>
                </c:pt>
                <c:pt idx="10">
                  <c:v>2005. dec.</c:v>
                </c:pt>
                <c:pt idx="11">
                  <c:v>2006. jan.</c:v>
                </c:pt>
                <c:pt idx="12">
                  <c:v>2006. febr.</c:v>
                </c:pt>
                <c:pt idx="13">
                  <c:v>2006. márc.</c:v>
                </c:pt>
                <c:pt idx="14">
                  <c:v>2006. ápr.</c:v>
                </c:pt>
                <c:pt idx="15">
                  <c:v>2006. május</c:v>
                </c:pt>
                <c:pt idx="16">
                  <c:v>2006. június</c:v>
                </c:pt>
                <c:pt idx="17">
                  <c:v>2006. július</c:v>
                </c:pt>
                <c:pt idx="18">
                  <c:v>2006. aug.</c:v>
                </c:pt>
                <c:pt idx="19">
                  <c:v>2006. szept.</c:v>
                </c:pt>
                <c:pt idx="20">
                  <c:v>2006. okt.</c:v>
                </c:pt>
                <c:pt idx="21">
                  <c:v>2006. nov.</c:v>
                </c:pt>
                <c:pt idx="22">
                  <c:v>2006. dec.</c:v>
                </c:pt>
                <c:pt idx="23">
                  <c:v>2007. jan.</c:v>
                </c:pt>
                <c:pt idx="24">
                  <c:v>2007. febr.</c:v>
                </c:pt>
                <c:pt idx="25">
                  <c:v>2007. márc.</c:v>
                </c:pt>
                <c:pt idx="26">
                  <c:v>2007. ápr.</c:v>
                </c:pt>
                <c:pt idx="27">
                  <c:v>2007. május</c:v>
                </c:pt>
                <c:pt idx="28">
                  <c:v>2007. június</c:v>
                </c:pt>
                <c:pt idx="29">
                  <c:v>2007. július</c:v>
                </c:pt>
                <c:pt idx="30">
                  <c:v>2007. aug.</c:v>
                </c:pt>
                <c:pt idx="31">
                  <c:v>2007. szept.</c:v>
                </c:pt>
                <c:pt idx="32">
                  <c:v>2007. okt.</c:v>
                </c:pt>
                <c:pt idx="33">
                  <c:v>2007. nov.</c:v>
                </c:pt>
                <c:pt idx="34">
                  <c:v>2007. dec.</c:v>
                </c:pt>
                <c:pt idx="35">
                  <c:v>2008. jan.</c:v>
                </c:pt>
                <c:pt idx="36">
                  <c:v>2008. febr.</c:v>
                </c:pt>
                <c:pt idx="37">
                  <c:v>2008. márc.</c:v>
                </c:pt>
                <c:pt idx="38">
                  <c:v>2008. ápr</c:v>
                </c:pt>
                <c:pt idx="39">
                  <c:v>2008. május</c:v>
                </c:pt>
                <c:pt idx="40">
                  <c:v>2008. június</c:v>
                </c:pt>
                <c:pt idx="41">
                  <c:v>2008. július</c:v>
                </c:pt>
                <c:pt idx="42">
                  <c:v>2008. aug.</c:v>
                </c:pt>
                <c:pt idx="43">
                  <c:v>2008. szept.</c:v>
                </c:pt>
                <c:pt idx="44">
                  <c:v>2008. okt.</c:v>
                </c:pt>
                <c:pt idx="45">
                  <c:v>2008. nov.</c:v>
                </c:pt>
                <c:pt idx="46">
                  <c:v>2008. dec.</c:v>
                </c:pt>
                <c:pt idx="47">
                  <c:v>2009. jan.</c:v>
                </c:pt>
                <c:pt idx="48">
                  <c:v>2009. febr.</c:v>
                </c:pt>
                <c:pt idx="49">
                  <c:v>2009. márc.</c:v>
                </c:pt>
                <c:pt idx="50">
                  <c:v>2009. ápr.</c:v>
                </c:pt>
                <c:pt idx="51">
                  <c:v>2009. május</c:v>
                </c:pt>
                <c:pt idx="52">
                  <c:v>2009. június</c:v>
                </c:pt>
                <c:pt idx="53">
                  <c:v>2009. július</c:v>
                </c:pt>
                <c:pt idx="54">
                  <c:v>2009. aug.</c:v>
                </c:pt>
                <c:pt idx="55">
                  <c:v>2009. szept.</c:v>
                </c:pt>
                <c:pt idx="56">
                  <c:v>2009. okt.</c:v>
                </c:pt>
                <c:pt idx="57">
                  <c:v>2009. nov.</c:v>
                </c:pt>
                <c:pt idx="58">
                  <c:v>2009. dec.</c:v>
                </c:pt>
                <c:pt idx="59">
                  <c:v>2010. jan.</c:v>
                </c:pt>
                <c:pt idx="60">
                  <c:v>2010. febr.</c:v>
                </c:pt>
                <c:pt idx="61">
                  <c:v>2010. márc</c:v>
                </c:pt>
                <c:pt idx="62">
                  <c:v>2010. ápr.</c:v>
                </c:pt>
                <c:pt idx="63">
                  <c:v>2010. május</c:v>
                </c:pt>
                <c:pt idx="64">
                  <c:v>2010. június</c:v>
                </c:pt>
                <c:pt idx="65">
                  <c:v>2010. július</c:v>
                </c:pt>
                <c:pt idx="66">
                  <c:v>2010. aug.</c:v>
                </c:pt>
                <c:pt idx="67">
                  <c:v>2010. szept.</c:v>
                </c:pt>
                <c:pt idx="68">
                  <c:v>2010. okt.</c:v>
                </c:pt>
                <c:pt idx="69">
                  <c:v>2010. nov.</c:v>
                </c:pt>
                <c:pt idx="70">
                  <c:v>2010. dec.</c:v>
                </c:pt>
                <c:pt idx="71">
                  <c:v>2011. jan.</c:v>
                </c:pt>
                <c:pt idx="72">
                  <c:v>2011. febr.</c:v>
                </c:pt>
                <c:pt idx="73">
                  <c:v>2011. márc.</c:v>
                </c:pt>
                <c:pt idx="74">
                  <c:v>2011. ápr.</c:v>
                </c:pt>
                <c:pt idx="75">
                  <c:v>2011. május</c:v>
                </c:pt>
                <c:pt idx="76">
                  <c:v>2011. június</c:v>
                </c:pt>
                <c:pt idx="77">
                  <c:v>2011. július</c:v>
                </c:pt>
                <c:pt idx="78">
                  <c:v>2011. aug.</c:v>
                </c:pt>
                <c:pt idx="79">
                  <c:v>2011. szept.</c:v>
                </c:pt>
                <c:pt idx="80">
                  <c:v>2011. okt.</c:v>
                </c:pt>
                <c:pt idx="81">
                  <c:v>2011. nov.</c:v>
                </c:pt>
                <c:pt idx="82">
                  <c:v>2011. dec.</c:v>
                </c:pt>
                <c:pt idx="83">
                  <c:v>2012. jan.</c:v>
                </c:pt>
                <c:pt idx="84">
                  <c:v>2012. febr.</c:v>
                </c:pt>
                <c:pt idx="85">
                  <c:v>2012. márc</c:v>
                </c:pt>
                <c:pt idx="86">
                  <c:v>2012. ápr.</c:v>
                </c:pt>
                <c:pt idx="87">
                  <c:v>2012. május</c:v>
                </c:pt>
                <c:pt idx="88">
                  <c:v>2012. június</c:v>
                </c:pt>
                <c:pt idx="89">
                  <c:v>2012. július</c:v>
                </c:pt>
                <c:pt idx="90">
                  <c:v>2012. aug.</c:v>
                </c:pt>
                <c:pt idx="91">
                  <c:v>2012. szept.</c:v>
                </c:pt>
                <c:pt idx="92">
                  <c:v>2012. okt.</c:v>
                </c:pt>
                <c:pt idx="93">
                  <c:v>2012. nov.</c:v>
                </c:pt>
                <c:pt idx="94">
                  <c:v>2012. dec.</c:v>
                </c:pt>
                <c:pt idx="95">
                  <c:v>2013. jan.</c:v>
                </c:pt>
                <c:pt idx="96">
                  <c:v>2013. febr.</c:v>
                </c:pt>
                <c:pt idx="97">
                  <c:v>2013. márc.</c:v>
                </c:pt>
                <c:pt idx="98">
                  <c:v>2013. ápr.</c:v>
                </c:pt>
                <c:pt idx="99">
                  <c:v>2013. május</c:v>
                </c:pt>
                <c:pt idx="100">
                  <c:v>2013. június</c:v>
                </c:pt>
                <c:pt idx="101">
                  <c:v>2013. július</c:v>
                </c:pt>
                <c:pt idx="102">
                  <c:v>2013. augusztus</c:v>
                </c:pt>
                <c:pt idx="103">
                  <c:v>2013. szept.</c:v>
                </c:pt>
                <c:pt idx="104">
                  <c:v>2013. okt.</c:v>
                </c:pt>
                <c:pt idx="105">
                  <c:v>2013. nov.</c:v>
                </c:pt>
                <c:pt idx="106">
                  <c:v>2013. dec.</c:v>
                </c:pt>
                <c:pt idx="107">
                  <c:v>2014. jan.</c:v>
                </c:pt>
                <c:pt idx="108">
                  <c:v>2014. febr.</c:v>
                </c:pt>
                <c:pt idx="109">
                  <c:v>2014. márc.</c:v>
                </c:pt>
                <c:pt idx="110">
                  <c:v>2014. ápr.</c:v>
                </c:pt>
                <c:pt idx="111">
                  <c:v>2014. május</c:v>
                </c:pt>
                <c:pt idx="112">
                  <c:v>2014. június</c:v>
                </c:pt>
                <c:pt idx="113">
                  <c:v>2014. július</c:v>
                </c:pt>
                <c:pt idx="114">
                  <c:v>2014. augusztus</c:v>
                </c:pt>
                <c:pt idx="115">
                  <c:v>2014. szept.</c:v>
                </c:pt>
                <c:pt idx="116">
                  <c:v>2014. okt.</c:v>
                </c:pt>
                <c:pt idx="117">
                  <c:v>2014. nov.</c:v>
                </c:pt>
                <c:pt idx="118">
                  <c:v>2014. dec.</c:v>
                </c:pt>
                <c:pt idx="119">
                  <c:v>2015. jan.</c:v>
                </c:pt>
                <c:pt idx="120">
                  <c:v>2015. febr.</c:v>
                </c:pt>
                <c:pt idx="121">
                  <c:v>2015. márc.</c:v>
                </c:pt>
                <c:pt idx="122">
                  <c:v>2015. ápr.</c:v>
                </c:pt>
                <c:pt idx="123">
                  <c:v>2015. május</c:v>
                </c:pt>
                <c:pt idx="124">
                  <c:v>2015. június</c:v>
                </c:pt>
                <c:pt idx="125">
                  <c:v>2015. július</c:v>
                </c:pt>
                <c:pt idx="126">
                  <c:v>2015. augusztus</c:v>
                </c:pt>
                <c:pt idx="127">
                  <c:v>2015. okt.</c:v>
                </c:pt>
                <c:pt idx="128">
                  <c:v>2015. nov.</c:v>
                </c:pt>
                <c:pt idx="129">
                  <c:v>2015. dec.</c:v>
                </c:pt>
                <c:pt idx="130">
                  <c:v>2016. jan.</c:v>
                </c:pt>
                <c:pt idx="131">
                  <c:v>2016. febr.</c:v>
                </c:pt>
                <c:pt idx="132">
                  <c:v>2016. márc.</c:v>
                </c:pt>
                <c:pt idx="133">
                  <c:v>2016. ápr.</c:v>
                </c:pt>
              </c:strCache>
            </c:strRef>
          </c:cat>
          <c:val>
            <c:numRef>
              <c:f>Munka1!$C$3:$C$136</c:f>
              <c:numCache>
                <c:formatCode>General</c:formatCode>
                <c:ptCount val="134"/>
                <c:pt idx="0">
                  <c:v>21172</c:v>
                </c:pt>
                <c:pt idx="1">
                  <c:v>21863</c:v>
                </c:pt>
                <c:pt idx="2">
                  <c:v>23245</c:v>
                </c:pt>
                <c:pt idx="3">
                  <c:v>22079</c:v>
                </c:pt>
                <c:pt idx="4">
                  <c:v>23505</c:v>
                </c:pt>
                <c:pt idx="5">
                  <c:v>23502</c:v>
                </c:pt>
                <c:pt idx="6">
                  <c:v>24658</c:v>
                </c:pt>
                <c:pt idx="7">
                  <c:v>22968</c:v>
                </c:pt>
                <c:pt idx="8">
                  <c:v>19951</c:v>
                </c:pt>
                <c:pt idx="9">
                  <c:v>20010</c:v>
                </c:pt>
                <c:pt idx="10">
                  <c:v>21380</c:v>
                </c:pt>
                <c:pt idx="11">
                  <c:v>22976</c:v>
                </c:pt>
                <c:pt idx="12">
                  <c:v>23495</c:v>
                </c:pt>
                <c:pt idx="13">
                  <c:v>24027</c:v>
                </c:pt>
                <c:pt idx="14">
                  <c:v>24687</c:v>
                </c:pt>
                <c:pt idx="15">
                  <c:v>25425</c:v>
                </c:pt>
                <c:pt idx="16">
                  <c:v>26261</c:v>
                </c:pt>
                <c:pt idx="17">
                  <c:v>27345</c:v>
                </c:pt>
                <c:pt idx="18">
                  <c:v>26563</c:v>
                </c:pt>
                <c:pt idx="19">
                  <c:v>27886</c:v>
                </c:pt>
                <c:pt idx="20">
                  <c:v>26303</c:v>
                </c:pt>
                <c:pt idx="21">
                  <c:v>26630</c:v>
                </c:pt>
                <c:pt idx="22">
                  <c:v>27270</c:v>
                </c:pt>
                <c:pt idx="23">
                  <c:v>30962</c:v>
                </c:pt>
                <c:pt idx="24">
                  <c:v>30391</c:v>
                </c:pt>
                <c:pt idx="25">
                  <c:v>30728</c:v>
                </c:pt>
                <c:pt idx="26">
                  <c:v>29224</c:v>
                </c:pt>
                <c:pt idx="27">
                  <c:v>29902</c:v>
                </c:pt>
                <c:pt idx="28">
                  <c:v>32198</c:v>
                </c:pt>
                <c:pt idx="29">
                  <c:v>33994</c:v>
                </c:pt>
                <c:pt idx="30">
                  <c:v>52694</c:v>
                </c:pt>
                <c:pt idx="31">
                  <c:v>58476</c:v>
                </c:pt>
                <c:pt idx="32">
                  <c:v>50120</c:v>
                </c:pt>
                <c:pt idx="33">
                  <c:v>52655</c:v>
                </c:pt>
                <c:pt idx="34">
                  <c:v>50322</c:v>
                </c:pt>
                <c:pt idx="35">
                  <c:v>52010</c:v>
                </c:pt>
                <c:pt idx="36">
                  <c:v>52180</c:v>
                </c:pt>
                <c:pt idx="37">
                  <c:v>51520</c:v>
                </c:pt>
                <c:pt idx="38">
                  <c:v>49046</c:v>
                </c:pt>
                <c:pt idx="39">
                  <c:v>48000</c:v>
                </c:pt>
                <c:pt idx="40">
                  <c:v>46000</c:v>
                </c:pt>
                <c:pt idx="41">
                  <c:v>38949</c:v>
                </c:pt>
                <c:pt idx="42" formatCode="#,##0">
                  <c:v>34598</c:v>
                </c:pt>
                <c:pt idx="43" formatCode="#,##0">
                  <c:v>25203</c:v>
                </c:pt>
                <c:pt idx="44" formatCode="#,##0">
                  <c:v>23131</c:v>
                </c:pt>
                <c:pt idx="45" formatCode="#,##0">
                  <c:v>21074</c:v>
                </c:pt>
                <c:pt idx="46" formatCode="#,##0">
                  <c:v>21300</c:v>
                </c:pt>
                <c:pt idx="47" formatCode="#,##0">
                  <c:v>22900</c:v>
                </c:pt>
                <c:pt idx="48" formatCode="#,##0">
                  <c:v>28000</c:v>
                </c:pt>
                <c:pt idx="49" formatCode="#,##0">
                  <c:v>28406</c:v>
                </c:pt>
                <c:pt idx="50" formatCode="#,##0">
                  <c:v>30036</c:v>
                </c:pt>
                <c:pt idx="51" formatCode="#,##0">
                  <c:v>36706</c:v>
                </c:pt>
                <c:pt idx="52" formatCode="#,##0">
                  <c:v>38506</c:v>
                </c:pt>
                <c:pt idx="53" formatCode="#,##0">
                  <c:v>35077</c:v>
                </c:pt>
                <c:pt idx="54" formatCode="#,##0">
                  <c:v>31114</c:v>
                </c:pt>
                <c:pt idx="55" formatCode="#,##0">
                  <c:v>23036</c:v>
                </c:pt>
                <c:pt idx="56" formatCode="#,##0">
                  <c:v>23382</c:v>
                </c:pt>
                <c:pt idx="57" formatCode="#,##0">
                  <c:v>26244</c:v>
                </c:pt>
                <c:pt idx="58" formatCode="#,##0">
                  <c:v>27145</c:v>
                </c:pt>
                <c:pt idx="59" formatCode="#,##0">
                  <c:v>28145</c:v>
                </c:pt>
                <c:pt idx="60" formatCode="#,##0">
                  <c:v>30204</c:v>
                </c:pt>
                <c:pt idx="61" formatCode="#,##0">
                  <c:v>30151</c:v>
                </c:pt>
                <c:pt idx="62" formatCode="#,##0">
                  <c:v>30126</c:v>
                </c:pt>
                <c:pt idx="63" formatCode="#,##0">
                  <c:v>33026</c:v>
                </c:pt>
                <c:pt idx="64" formatCode="#,##0">
                  <c:v>35799</c:v>
                </c:pt>
                <c:pt idx="65" formatCode="#,##0">
                  <c:v>38600</c:v>
                </c:pt>
                <c:pt idx="66" formatCode="#,##0">
                  <c:v>41075</c:v>
                </c:pt>
                <c:pt idx="67" formatCode="#,##0">
                  <c:v>43334</c:v>
                </c:pt>
                <c:pt idx="68" formatCode="#,##0">
                  <c:v>44618</c:v>
                </c:pt>
                <c:pt idx="69" formatCode="#,##0">
                  <c:v>41699</c:v>
                </c:pt>
                <c:pt idx="70" formatCode="#,##0">
                  <c:v>46368</c:v>
                </c:pt>
                <c:pt idx="71" formatCode="#,##0">
                  <c:v>64100</c:v>
                </c:pt>
                <c:pt idx="72" formatCode="#,##0">
                  <c:v>57077</c:v>
                </c:pt>
                <c:pt idx="73" formatCode="#,##0">
                  <c:v>56832</c:v>
                </c:pt>
                <c:pt idx="74" formatCode="#,##0">
                  <c:v>56153</c:v>
                </c:pt>
                <c:pt idx="75" formatCode="#,##0">
                  <c:v>57960</c:v>
                </c:pt>
                <c:pt idx="76" formatCode="#,##0">
                  <c:v>60973</c:v>
                </c:pt>
                <c:pt idx="77" formatCode="#,##0">
                  <c:v>56963</c:v>
                </c:pt>
                <c:pt idx="78" formatCode="#,##0">
                  <c:v>55155</c:v>
                </c:pt>
                <c:pt idx="79" formatCode="#,##0">
                  <c:v>48072</c:v>
                </c:pt>
                <c:pt idx="80" formatCode="#,##0">
                  <c:v>46689</c:v>
                </c:pt>
                <c:pt idx="81" formatCode="#,##0">
                  <c:v>47807</c:v>
                </c:pt>
                <c:pt idx="82" formatCode="#,##0">
                  <c:v>44604</c:v>
                </c:pt>
                <c:pt idx="83" formatCode="#,##0">
                  <c:v>47815</c:v>
                </c:pt>
                <c:pt idx="84" formatCode="#,##0">
                  <c:v>48608</c:v>
                </c:pt>
                <c:pt idx="85" formatCode="#,##0">
                  <c:v>48948</c:v>
                </c:pt>
                <c:pt idx="86" formatCode="#,##0">
                  <c:v>50986</c:v>
                </c:pt>
                <c:pt idx="87" formatCode="#,##0">
                  <c:v>50573</c:v>
                </c:pt>
                <c:pt idx="88" formatCode="#,##0">
                  <c:v>50795</c:v>
                </c:pt>
                <c:pt idx="89" formatCode="#,##0">
                  <c:v>54651</c:v>
                </c:pt>
                <c:pt idx="90" formatCode="#,##0">
                  <c:v>63313</c:v>
                </c:pt>
                <c:pt idx="91" formatCode="#,##0">
                  <c:v>57571</c:v>
                </c:pt>
                <c:pt idx="92" formatCode="#,##0">
                  <c:v>64699</c:v>
                </c:pt>
                <c:pt idx="93" formatCode="#,##0">
                  <c:v>63749</c:v>
                </c:pt>
                <c:pt idx="94" formatCode="#,##0">
                  <c:v>63152</c:v>
                </c:pt>
                <c:pt idx="95" formatCode="#,##0">
                  <c:v>62354</c:v>
                </c:pt>
                <c:pt idx="96" formatCode="#,##0">
                  <c:v>61343</c:v>
                </c:pt>
                <c:pt idx="97" formatCode="#,##0">
                  <c:v>59989</c:v>
                </c:pt>
                <c:pt idx="98" formatCode="#,##0">
                  <c:v>59123</c:v>
                </c:pt>
                <c:pt idx="99" formatCode="#,##0">
                  <c:v>60573</c:v>
                </c:pt>
                <c:pt idx="100" formatCode="#,##0">
                  <c:v>56846</c:v>
                </c:pt>
                <c:pt idx="101" formatCode="#,##0">
                  <c:v>44590</c:v>
                </c:pt>
                <c:pt idx="102" formatCode="#,##0">
                  <c:v>47516</c:v>
                </c:pt>
                <c:pt idx="103" formatCode="#,##0">
                  <c:v>44617</c:v>
                </c:pt>
                <c:pt idx="104" formatCode="#,##0">
                  <c:v>38222</c:v>
                </c:pt>
                <c:pt idx="105" formatCode="#,##0">
                  <c:v>41131</c:v>
                </c:pt>
                <c:pt idx="106" formatCode="#,##0">
                  <c:v>42037</c:v>
                </c:pt>
                <c:pt idx="107" formatCode="#,##0">
                  <c:v>42986</c:v>
                </c:pt>
                <c:pt idx="108" formatCode="#,##0">
                  <c:v>46615</c:v>
                </c:pt>
                <c:pt idx="109" formatCode="#,##0">
                  <c:v>46768</c:v>
                </c:pt>
                <c:pt idx="110" formatCode="#,##0">
                  <c:v>50120</c:v>
                </c:pt>
                <c:pt idx="111" formatCode="#,##0">
                  <c:v>50669</c:v>
                </c:pt>
                <c:pt idx="112" formatCode="#,##0">
                  <c:v>47456</c:v>
                </c:pt>
                <c:pt idx="113" formatCode="#,##0">
                  <c:v>48805</c:v>
                </c:pt>
                <c:pt idx="114" formatCode="#,##0">
                  <c:v>48721</c:v>
                </c:pt>
                <c:pt idx="115" formatCode="#,##0">
                  <c:v>45487</c:v>
                </c:pt>
                <c:pt idx="116" formatCode="#,##0">
                  <c:v>35469</c:v>
                </c:pt>
                <c:pt idx="117" formatCode="#,##0">
                  <c:v>36135</c:v>
                </c:pt>
                <c:pt idx="118" formatCode="#,##0">
                  <c:v>37248</c:v>
                </c:pt>
                <c:pt idx="119" formatCode="#,##0">
                  <c:v>37925</c:v>
                </c:pt>
                <c:pt idx="120" formatCode="#,##0">
                  <c:v>37691</c:v>
                </c:pt>
                <c:pt idx="121" formatCode="#,##0">
                  <c:v>37997</c:v>
                </c:pt>
                <c:pt idx="122" formatCode="#,##0">
                  <c:v>38198</c:v>
                </c:pt>
                <c:pt idx="123" formatCode="#,##0">
                  <c:v>37697</c:v>
                </c:pt>
                <c:pt idx="124" formatCode="#,##0">
                  <c:v>38917</c:v>
                </c:pt>
                <c:pt idx="125" formatCode="#,##0">
                  <c:v>45213</c:v>
                </c:pt>
                <c:pt idx="126" formatCode="#,##0">
                  <c:v>44919</c:v>
                </c:pt>
                <c:pt idx="127" formatCode="#,##0">
                  <c:v>43697</c:v>
                </c:pt>
                <c:pt idx="128" formatCode="#,##0">
                  <c:v>43919</c:v>
                </c:pt>
                <c:pt idx="129" formatCode="#,##0">
                  <c:v>45354</c:v>
                </c:pt>
                <c:pt idx="130" formatCode="#,##0">
                  <c:v>44267</c:v>
                </c:pt>
                <c:pt idx="131" formatCode="#,##0">
                  <c:v>45227</c:v>
                </c:pt>
                <c:pt idx="132" formatCode="#,##0">
                  <c:v>44449</c:v>
                </c:pt>
                <c:pt idx="133" formatCode="#,##0">
                  <c:v>42960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Intervenciós ár</c:v>
                </c:pt>
              </c:strCache>
            </c:strRef>
          </c:tx>
          <c:marker>
            <c:symbol val="none"/>
          </c:marker>
          <c:cat>
            <c:strRef>
              <c:f>Munka1!$A$3:$A$136</c:f>
              <c:strCache>
                <c:ptCount val="134"/>
                <c:pt idx="0">
                  <c:v>2005. febr.</c:v>
                </c:pt>
                <c:pt idx="1">
                  <c:v>2005. márc.</c:v>
                </c:pt>
                <c:pt idx="2">
                  <c:v>2005. ápr.</c:v>
                </c:pt>
                <c:pt idx="3">
                  <c:v>2005. május</c:v>
                </c:pt>
                <c:pt idx="4">
                  <c:v>2005. június</c:v>
                </c:pt>
                <c:pt idx="5">
                  <c:v>2005. július</c:v>
                </c:pt>
                <c:pt idx="6">
                  <c:v>2005. aug.</c:v>
                </c:pt>
                <c:pt idx="7">
                  <c:v>2005.szepr.</c:v>
                </c:pt>
                <c:pt idx="8">
                  <c:v>2005. okt.</c:v>
                </c:pt>
                <c:pt idx="9">
                  <c:v>2005. nov.</c:v>
                </c:pt>
                <c:pt idx="10">
                  <c:v>2005. dec.</c:v>
                </c:pt>
                <c:pt idx="11">
                  <c:v>2006. jan.</c:v>
                </c:pt>
                <c:pt idx="12">
                  <c:v>2006. febr.</c:v>
                </c:pt>
                <c:pt idx="13">
                  <c:v>2006. márc.</c:v>
                </c:pt>
                <c:pt idx="14">
                  <c:v>2006. ápr.</c:v>
                </c:pt>
                <c:pt idx="15">
                  <c:v>2006. május</c:v>
                </c:pt>
                <c:pt idx="16">
                  <c:v>2006. június</c:v>
                </c:pt>
                <c:pt idx="17">
                  <c:v>2006. július</c:v>
                </c:pt>
                <c:pt idx="18">
                  <c:v>2006. aug.</c:v>
                </c:pt>
                <c:pt idx="19">
                  <c:v>2006. szept.</c:v>
                </c:pt>
                <c:pt idx="20">
                  <c:v>2006. okt.</c:v>
                </c:pt>
                <c:pt idx="21">
                  <c:v>2006. nov.</c:v>
                </c:pt>
                <c:pt idx="22">
                  <c:v>2006. dec.</c:v>
                </c:pt>
                <c:pt idx="23">
                  <c:v>2007. jan.</c:v>
                </c:pt>
                <c:pt idx="24">
                  <c:v>2007. febr.</c:v>
                </c:pt>
                <c:pt idx="25">
                  <c:v>2007. márc.</c:v>
                </c:pt>
                <c:pt idx="26">
                  <c:v>2007. ápr.</c:v>
                </c:pt>
                <c:pt idx="27">
                  <c:v>2007. május</c:v>
                </c:pt>
                <c:pt idx="28">
                  <c:v>2007. június</c:v>
                </c:pt>
                <c:pt idx="29">
                  <c:v>2007. július</c:v>
                </c:pt>
                <c:pt idx="30">
                  <c:v>2007. aug.</c:v>
                </c:pt>
                <c:pt idx="31">
                  <c:v>2007. szept.</c:v>
                </c:pt>
                <c:pt idx="32">
                  <c:v>2007. okt.</c:v>
                </c:pt>
                <c:pt idx="33">
                  <c:v>2007. nov.</c:v>
                </c:pt>
                <c:pt idx="34">
                  <c:v>2007. dec.</c:v>
                </c:pt>
                <c:pt idx="35">
                  <c:v>2008. jan.</c:v>
                </c:pt>
                <c:pt idx="36">
                  <c:v>2008. febr.</c:v>
                </c:pt>
                <c:pt idx="37">
                  <c:v>2008. márc.</c:v>
                </c:pt>
                <c:pt idx="38">
                  <c:v>2008. ápr</c:v>
                </c:pt>
                <c:pt idx="39">
                  <c:v>2008. május</c:v>
                </c:pt>
                <c:pt idx="40">
                  <c:v>2008. június</c:v>
                </c:pt>
                <c:pt idx="41">
                  <c:v>2008. július</c:v>
                </c:pt>
                <c:pt idx="42">
                  <c:v>2008. aug.</c:v>
                </c:pt>
                <c:pt idx="43">
                  <c:v>2008. szept.</c:v>
                </c:pt>
                <c:pt idx="44">
                  <c:v>2008. okt.</c:v>
                </c:pt>
                <c:pt idx="45">
                  <c:v>2008. nov.</c:v>
                </c:pt>
                <c:pt idx="46">
                  <c:v>2008. dec.</c:v>
                </c:pt>
                <c:pt idx="47">
                  <c:v>2009. jan.</c:v>
                </c:pt>
                <c:pt idx="48">
                  <c:v>2009. febr.</c:v>
                </c:pt>
                <c:pt idx="49">
                  <c:v>2009. márc.</c:v>
                </c:pt>
                <c:pt idx="50">
                  <c:v>2009. ápr.</c:v>
                </c:pt>
                <c:pt idx="51">
                  <c:v>2009. május</c:v>
                </c:pt>
                <c:pt idx="52">
                  <c:v>2009. június</c:v>
                </c:pt>
                <c:pt idx="53">
                  <c:v>2009. július</c:v>
                </c:pt>
                <c:pt idx="54">
                  <c:v>2009. aug.</c:v>
                </c:pt>
                <c:pt idx="55">
                  <c:v>2009. szept.</c:v>
                </c:pt>
                <c:pt idx="56">
                  <c:v>2009. okt.</c:v>
                </c:pt>
                <c:pt idx="57">
                  <c:v>2009. nov.</c:v>
                </c:pt>
                <c:pt idx="58">
                  <c:v>2009. dec.</c:v>
                </c:pt>
                <c:pt idx="59">
                  <c:v>2010. jan.</c:v>
                </c:pt>
                <c:pt idx="60">
                  <c:v>2010. febr.</c:v>
                </c:pt>
                <c:pt idx="61">
                  <c:v>2010. márc</c:v>
                </c:pt>
                <c:pt idx="62">
                  <c:v>2010. ápr.</c:v>
                </c:pt>
                <c:pt idx="63">
                  <c:v>2010. május</c:v>
                </c:pt>
                <c:pt idx="64">
                  <c:v>2010. június</c:v>
                </c:pt>
                <c:pt idx="65">
                  <c:v>2010. július</c:v>
                </c:pt>
                <c:pt idx="66">
                  <c:v>2010. aug.</c:v>
                </c:pt>
                <c:pt idx="67">
                  <c:v>2010. szept.</c:v>
                </c:pt>
                <c:pt idx="68">
                  <c:v>2010. okt.</c:v>
                </c:pt>
                <c:pt idx="69">
                  <c:v>2010. nov.</c:v>
                </c:pt>
                <c:pt idx="70">
                  <c:v>2010. dec.</c:v>
                </c:pt>
                <c:pt idx="71">
                  <c:v>2011. jan.</c:v>
                </c:pt>
                <c:pt idx="72">
                  <c:v>2011. febr.</c:v>
                </c:pt>
                <c:pt idx="73">
                  <c:v>2011. márc.</c:v>
                </c:pt>
                <c:pt idx="74">
                  <c:v>2011. ápr.</c:v>
                </c:pt>
                <c:pt idx="75">
                  <c:v>2011. május</c:v>
                </c:pt>
                <c:pt idx="76">
                  <c:v>2011. június</c:v>
                </c:pt>
                <c:pt idx="77">
                  <c:v>2011. július</c:v>
                </c:pt>
                <c:pt idx="78">
                  <c:v>2011. aug.</c:v>
                </c:pt>
                <c:pt idx="79">
                  <c:v>2011. szept.</c:v>
                </c:pt>
                <c:pt idx="80">
                  <c:v>2011. okt.</c:v>
                </c:pt>
                <c:pt idx="81">
                  <c:v>2011. nov.</c:v>
                </c:pt>
                <c:pt idx="82">
                  <c:v>2011. dec.</c:v>
                </c:pt>
                <c:pt idx="83">
                  <c:v>2012. jan.</c:v>
                </c:pt>
                <c:pt idx="84">
                  <c:v>2012. febr.</c:v>
                </c:pt>
                <c:pt idx="85">
                  <c:v>2012. márc</c:v>
                </c:pt>
                <c:pt idx="86">
                  <c:v>2012. ápr.</c:v>
                </c:pt>
                <c:pt idx="87">
                  <c:v>2012. május</c:v>
                </c:pt>
                <c:pt idx="88">
                  <c:v>2012. június</c:v>
                </c:pt>
                <c:pt idx="89">
                  <c:v>2012. július</c:v>
                </c:pt>
                <c:pt idx="90">
                  <c:v>2012. aug.</c:v>
                </c:pt>
                <c:pt idx="91">
                  <c:v>2012. szept.</c:v>
                </c:pt>
                <c:pt idx="92">
                  <c:v>2012. okt.</c:v>
                </c:pt>
                <c:pt idx="93">
                  <c:v>2012. nov.</c:v>
                </c:pt>
                <c:pt idx="94">
                  <c:v>2012. dec.</c:v>
                </c:pt>
                <c:pt idx="95">
                  <c:v>2013. jan.</c:v>
                </c:pt>
                <c:pt idx="96">
                  <c:v>2013. febr.</c:v>
                </c:pt>
                <c:pt idx="97">
                  <c:v>2013. márc.</c:v>
                </c:pt>
                <c:pt idx="98">
                  <c:v>2013. ápr.</c:v>
                </c:pt>
                <c:pt idx="99">
                  <c:v>2013. május</c:v>
                </c:pt>
                <c:pt idx="100">
                  <c:v>2013. június</c:v>
                </c:pt>
                <c:pt idx="101">
                  <c:v>2013. július</c:v>
                </c:pt>
                <c:pt idx="102">
                  <c:v>2013. augusztus</c:v>
                </c:pt>
                <c:pt idx="103">
                  <c:v>2013. szept.</c:v>
                </c:pt>
                <c:pt idx="104">
                  <c:v>2013. okt.</c:v>
                </c:pt>
                <c:pt idx="105">
                  <c:v>2013. nov.</c:v>
                </c:pt>
                <c:pt idx="106">
                  <c:v>2013. dec.</c:v>
                </c:pt>
                <c:pt idx="107">
                  <c:v>2014. jan.</c:v>
                </c:pt>
                <c:pt idx="108">
                  <c:v>2014. febr.</c:v>
                </c:pt>
                <c:pt idx="109">
                  <c:v>2014. márc.</c:v>
                </c:pt>
                <c:pt idx="110">
                  <c:v>2014. ápr.</c:v>
                </c:pt>
                <c:pt idx="111">
                  <c:v>2014. május</c:v>
                </c:pt>
                <c:pt idx="112">
                  <c:v>2014. június</c:v>
                </c:pt>
                <c:pt idx="113">
                  <c:v>2014. július</c:v>
                </c:pt>
                <c:pt idx="114">
                  <c:v>2014. augusztus</c:v>
                </c:pt>
                <c:pt idx="115">
                  <c:v>2014. szept.</c:v>
                </c:pt>
                <c:pt idx="116">
                  <c:v>2014. okt.</c:v>
                </c:pt>
                <c:pt idx="117">
                  <c:v>2014. nov.</c:v>
                </c:pt>
                <c:pt idx="118">
                  <c:v>2014. dec.</c:v>
                </c:pt>
                <c:pt idx="119">
                  <c:v>2015. jan.</c:v>
                </c:pt>
                <c:pt idx="120">
                  <c:v>2015. febr.</c:v>
                </c:pt>
                <c:pt idx="121">
                  <c:v>2015. márc.</c:v>
                </c:pt>
                <c:pt idx="122">
                  <c:v>2015. ápr.</c:v>
                </c:pt>
                <c:pt idx="123">
                  <c:v>2015. május</c:v>
                </c:pt>
                <c:pt idx="124">
                  <c:v>2015. június</c:v>
                </c:pt>
                <c:pt idx="125">
                  <c:v>2015. július</c:v>
                </c:pt>
                <c:pt idx="126">
                  <c:v>2015. augusztus</c:v>
                </c:pt>
                <c:pt idx="127">
                  <c:v>2015. okt.</c:v>
                </c:pt>
                <c:pt idx="128">
                  <c:v>2015. nov.</c:v>
                </c:pt>
                <c:pt idx="129">
                  <c:v>2015. dec.</c:v>
                </c:pt>
                <c:pt idx="130">
                  <c:v>2016. jan.</c:v>
                </c:pt>
                <c:pt idx="131">
                  <c:v>2016. febr.</c:v>
                </c:pt>
                <c:pt idx="132">
                  <c:v>2016. márc.</c:v>
                </c:pt>
                <c:pt idx="133">
                  <c:v>2016. ápr.</c:v>
                </c:pt>
              </c:strCache>
            </c:strRef>
          </c:cat>
          <c:val>
            <c:numRef>
              <c:f>Munka1!$D$3:$D$136</c:f>
              <c:numCache>
                <c:formatCode>General</c:formatCode>
                <c:ptCount val="134"/>
                <c:pt idx="0">
                  <c:v>25125</c:v>
                </c:pt>
                <c:pt idx="1">
                  <c:v>25125</c:v>
                </c:pt>
                <c:pt idx="2">
                  <c:v>25125</c:v>
                </c:pt>
                <c:pt idx="3">
                  <c:v>25125</c:v>
                </c:pt>
                <c:pt idx="4">
                  <c:v>25125</c:v>
                </c:pt>
                <c:pt idx="5">
                  <c:v>25192</c:v>
                </c:pt>
                <c:pt idx="6">
                  <c:v>25192</c:v>
                </c:pt>
                <c:pt idx="7">
                  <c:v>25192</c:v>
                </c:pt>
                <c:pt idx="8">
                  <c:v>25192</c:v>
                </c:pt>
                <c:pt idx="9">
                  <c:v>25192</c:v>
                </c:pt>
                <c:pt idx="10">
                  <c:v>25192</c:v>
                </c:pt>
                <c:pt idx="11">
                  <c:v>26396</c:v>
                </c:pt>
                <c:pt idx="12">
                  <c:v>26396</c:v>
                </c:pt>
                <c:pt idx="13">
                  <c:v>26396</c:v>
                </c:pt>
                <c:pt idx="14">
                  <c:v>26396</c:v>
                </c:pt>
                <c:pt idx="15">
                  <c:v>26396</c:v>
                </c:pt>
                <c:pt idx="16">
                  <c:v>26396</c:v>
                </c:pt>
                <c:pt idx="17">
                  <c:v>27151</c:v>
                </c:pt>
                <c:pt idx="18">
                  <c:v>27151</c:v>
                </c:pt>
                <c:pt idx="19">
                  <c:v>27151</c:v>
                </c:pt>
                <c:pt idx="20">
                  <c:v>27151</c:v>
                </c:pt>
                <c:pt idx="21">
                  <c:v>27151</c:v>
                </c:pt>
                <c:pt idx="22">
                  <c:v>27151</c:v>
                </c:pt>
                <c:pt idx="23">
                  <c:v>25363</c:v>
                </c:pt>
                <c:pt idx="24">
                  <c:v>25363</c:v>
                </c:pt>
                <c:pt idx="25">
                  <c:v>25363</c:v>
                </c:pt>
                <c:pt idx="26">
                  <c:v>25363</c:v>
                </c:pt>
                <c:pt idx="27">
                  <c:v>25363</c:v>
                </c:pt>
                <c:pt idx="28">
                  <c:v>25363</c:v>
                </c:pt>
                <c:pt idx="29">
                  <c:v>25563</c:v>
                </c:pt>
                <c:pt idx="30">
                  <c:v>25563</c:v>
                </c:pt>
                <c:pt idx="31">
                  <c:v>25563</c:v>
                </c:pt>
                <c:pt idx="32">
                  <c:v>25563</c:v>
                </c:pt>
                <c:pt idx="33">
                  <c:v>25563</c:v>
                </c:pt>
                <c:pt idx="34">
                  <c:v>25563</c:v>
                </c:pt>
                <c:pt idx="35">
                  <c:v>25690</c:v>
                </c:pt>
                <c:pt idx="36">
                  <c:v>25690</c:v>
                </c:pt>
                <c:pt idx="37">
                  <c:v>25690</c:v>
                </c:pt>
                <c:pt idx="38">
                  <c:v>25690</c:v>
                </c:pt>
                <c:pt idx="39">
                  <c:v>25690</c:v>
                </c:pt>
                <c:pt idx="40">
                  <c:v>25690</c:v>
                </c:pt>
                <c:pt idx="41">
                  <c:v>25277</c:v>
                </c:pt>
                <c:pt idx="42">
                  <c:v>25277</c:v>
                </c:pt>
                <c:pt idx="43">
                  <c:v>25277</c:v>
                </c:pt>
                <c:pt idx="44">
                  <c:v>25277</c:v>
                </c:pt>
                <c:pt idx="45">
                  <c:v>25277</c:v>
                </c:pt>
                <c:pt idx="46">
                  <c:v>25277</c:v>
                </c:pt>
                <c:pt idx="47">
                  <c:v>29380</c:v>
                </c:pt>
                <c:pt idx="48">
                  <c:v>29380</c:v>
                </c:pt>
                <c:pt idx="49">
                  <c:v>29380</c:v>
                </c:pt>
                <c:pt idx="50">
                  <c:v>29380</c:v>
                </c:pt>
                <c:pt idx="51">
                  <c:v>29380</c:v>
                </c:pt>
                <c:pt idx="52">
                  <c:v>29380</c:v>
                </c:pt>
                <c:pt idx="53">
                  <c:v>27466</c:v>
                </c:pt>
                <c:pt idx="54">
                  <c:v>27466</c:v>
                </c:pt>
                <c:pt idx="55">
                  <c:v>27466</c:v>
                </c:pt>
                <c:pt idx="56">
                  <c:v>27466</c:v>
                </c:pt>
                <c:pt idx="57">
                  <c:v>27466</c:v>
                </c:pt>
                <c:pt idx="58">
                  <c:v>27466</c:v>
                </c:pt>
                <c:pt idx="59">
                  <c:v>27525</c:v>
                </c:pt>
                <c:pt idx="60">
                  <c:v>27525</c:v>
                </c:pt>
                <c:pt idx="61">
                  <c:v>27525</c:v>
                </c:pt>
                <c:pt idx="62">
                  <c:v>27525</c:v>
                </c:pt>
                <c:pt idx="63">
                  <c:v>27525</c:v>
                </c:pt>
                <c:pt idx="64">
                  <c:v>27525</c:v>
                </c:pt>
                <c:pt idx="65">
                  <c:v>28276</c:v>
                </c:pt>
                <c:pt idx="66">
                  <c:v>28276</c:v>
                </c:pt>
                <c:pt idx="67">
                  <c:v>28276</c:v>
                </c:pt>
                <c:pt idx="68">
                  <c:v>28276</c:v>
                </c:pt>
                <c:pt idx="69">
                  <c:v>28276</c:v>
                </c:pt>
                <c:pt idx="70">
                  <c:v>28276</c:v>
                </c:pt>
                <c:pt idx="71">
                  <c:v>27280</c:v>
                </c:pt>
                <c:pt idx="72">
                  <c:v>27280</c:v>
                </c:pt>
                <c:pt idx="73">
                  <c:v>27280</c:v>
                </c:pt>
                <c:pt idx="74">
                  <c:v>27280</c:v>
                </c:pt>
                <c:pt idx="75">
                  <c:v>27280</c:v>
                </c:pt>
                <c:pt idx="76">
                  <c:v>27280</c:v>
                </c:pt>
                <c:pt idx="77">
                  <c:v>29350</c:v>
                </c:pt>
                <c:pt idx="78">
                  <c:v>29350</c:v>
                </c:pt>
                <c:pt idx="79">
                  <c:v>29350</c:v>
                </c:pt>
                <c:pt idx="80">
                  <c:v>29350</c:v>
                </c:pt>
                <c:pt idx="81">
                  <c:v>29350</c:v>
                </c:pt>
                <c:pt idx="82">
                  <c:v>29350</c:v>
                </c:pt>
                <c:pt idx="83">
                  <c:v>29932</c:v>
                </c:pt>
                <c:pt idx="84">
                  <c:v>29932</c:v>
                </c:pt>
                <c:pt idx="85">
                  <c:v>29932</c:v>
                </c:pt>
                <c:pt idx="86">
                  <c:v>29932</c:v>
                </c:pt>
                <c:pt idx="87">
                  <c:v>29932</c:v>
                </c:pt>
                <c:pt idx="88">
                  <c:v>29932</c:v>
                </c:pt>
                <c:pt idx="89">
                  <c:v>28686</c:v>
                </c:pt>
                <c:pt idx="90">
                  <c:v>28686</c:v>
                </c:pt>
                <c:pt idx="91">
                  <c:v>28686</c:v>
                </c:pt>
                <c:pt idx="92">
                  <c:v>28686</c:v>
                </c:pt>
                <c:pt idx="93">
                  <c:v>28686</c:v>
                </c:pt>
                <c:pt idx="94">
                  <c:v>28686</c:v>
                </c:pt>
                <c:pt idx="95">
                  <c:v>29988</c:v>
                </c:pt>
                <c:pt idx="96">
                  <c:v>29988</c:v>
                </c:pt>
                <c:pt idx="97">
                  <c:v>29988</c:v>
                </c:pt>
                <c:pt idx="98">
                  <c:v>29988</c:v>
                </c:pt>
                <c:pt idx="99">
                  <c:v>29988</c:v>
                </c:pt>
                <c:pt idx="100">
                  <c:v>29988</c:v>
                </c:pt>
                <c:pt idx="101">
                  <c:v>30160</c:v>
                </c:pt>
                <c:pt idx="102">
                  <c:v>30160</c:v>
                </c:pt>
                <c:pt idx="103">
                  <c:v>30160</c:v>
                </c:pt>
                <c:pt idx="104">
                  <c:v>30596</c:v>
                </c:pt>
                <c:pt idx="105">
                  <c:v>30596</c:v>
                </c:pt>
                <c:pt idx="106">
                  <c:v>30596</c:v>
                </c:pt>
                <c:pt idx="107">
                  <c:v>31203</c:v>
                </c:pt>
                <c:pt idx="108">
                  <c:v>31203</c:v>
                </c:pt>
                <c:pt idx="109">
                  <c:v>31609</c:v>
                </c:pt>
                <c:pt idx="110">
                  <c:v>31700</c:v>
                </c:pt>
                <c:pt idx="111">
                  <c:v>31410</c:v>
                </c:pt>
                <c:pt idx="112">
                  <c:v>31710</c:v>
                </c:pt>
                <c:pt idx="113">
                  <c:v>31710</c:v>
                </c:pt>
                <c:pt idx="114">
                  <c:v>32100</c:v>
                </c:pt>
                <c:pt idx="115">
                  <c:v>32100</c:v>
                </c:pt>
                <c:pt idx="116">
                  <c:v>31800</c:v>
                </c:pt>
                <c:pt idx="117">
                  <c:v>31450</c:v>
                </c:pt>
                <c:pt idx="118">
                  <c:v>31400</c:v>
                </c:pt>
                <c:pt idx="119">
                  <c:v>31700</c:v>
                </c:pt>
                <c:pt idx="120">
                  <c:v>32400</c:v>
                </c:pt>
                <c:pt idx="121">
                  <c:v>31100</c:v>
                </c:pt>
                <c:pt idx="122">
                  <c:v>31150</c:v>
                </c:pt>
                <c:pt idx="123">
                  <c:v>31203</c:v>
                </c:pt>
                <c:pt idx="124">
                  <c:v>31507</c:v>
                </c:pt>
                <c:pt idx="125">
                  <c:v>31250</c:v>
                </c:pt>
                <c:pt idx="126">
                  <c:v>31150</c:v>
                </c:pt>
                <c:pt idx="127">
                  <c:v>31100</c:v>
                </c:pt>
                <c:pt idx="128">
                  <c:v>31100</c:v>
                </c:pt>
                <c:pt idx="129">
                  <c:v>31200</c:v>
                </c:pt>
                <c:pt idx="130">
                  <c:v>31300</c:v>
                </c:pt>
                <c:pt idx="131">
                  <c:v>31300</c:v>
                </c:pt>
                <c:pt idx="132">
                  <c:v>31200</c:v>
                </c:pt>
                <c:pt idx="133">
                  <c:v>31811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635840"/>
        <c:axId val="105637376"/>
      </c:lineChart>
      <c:catAx>
        <c:axId val="10563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637376"/>
        <c:crosses val="autoZero"/>
        <c:auto val="1"/>
        <c:lblAlgn val="ctr"/>
        <c:lblOffset val="100"/>
        <c:noMultiLvlLbl val="0"/>
      </c:catAx>
      <c:valAx>
        <c:axId val="105637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635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A05B2-76E2-4D2C-9DAF-2B304CC1C97A}" type="datetimeFigureOut">
              <a:rPr lang="hu-HU" smtClean="0"/>
              <a:pPr/>
              <a:t>2016.05.17.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E6ECB-9FCF-4E87-B84D-35D014E74EA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7440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72BCB-8367-48F8-AC30-322A63082C63}" type="datetimeFigureOut">
              <a:rPr lang="hu-HU" smtClean="0"/>
              <a:pPr/>
              <a:t>2016.05.17.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74248-4D0C-4051-8A5F-30D210E1E7F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7838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0FD1A7-4708-482E-8F1B-E9830501A4C1}" type="slidenum">
              <a:rPr lang="hu-HU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52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4248-4D0C-4051-8A5F-30D210E1E7F3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6576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4248-4D0C-4051-8A5F-30D210E1E7F3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9401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4248-4D0C-4051-8A5F-30D210E1E7F3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9401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488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40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153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85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22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9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4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302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773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1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 smtClean="0"/>
              <a:t>Kép beszúrásához kattintson az ikonra</a:t>
            </a:r>
            <a:endParaRPr lang="hu-HU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082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513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3497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15EC6-9732-4CBB-8FF3-2F08954505F1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420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104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 smtClean="0"/>
              <a:t>Kép beszúrásához kattintson az ikonra</a:t>
            </a:r>
            <a:endParaRPr lang="hu-HU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325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3412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29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010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173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9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876302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21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57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5959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304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3998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642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689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534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43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 smtClean="0"/>
              <a:t>Kép beszúrásához kattintson az ikonra</a:t>
            </a:r>
            <a:endParaRPr lang="hu-HU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6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5166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844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7868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1459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3486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144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141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639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616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592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9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6722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030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857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2635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 smtClean="0"/>
              <a:t>Kép beszúrásához kattintson az ikonra</a:t>
            </a:r>
            <a:endParaRPr lang="hu-HU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3203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6038"/>
            <a:ext cx="1223962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Egyenes összekötő 4"/>
          <p:cNvCxnSpPr/>
          <p:nvPr userDrawn="1"/>
        </p:nvCxnSpPr>
        <p:spPr>
          <a:xfrm>
            <a:off x="468313" y="6669088"/>
            <a:ext cx="82804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 userDrawn="1"/>
        </p:nvCxnSpPr>
        <p:spPr>
          <a:xfrm>
            <a:off x="468313" y="908050"/>
            <a:ext cx="82804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8AD8815-96F7-444D-BC70-0120A45B454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405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6038"/>
            <a:ext cx="2973388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Egyenes összekötő 5"/>
          <p:cNvCxnSpPr/>
          <p:nvPr userDrawn="1"/>
        </p:nvCxnSpPr>
        <p:spPr>
          <a:xfrm>
            <a:off x="684213" y="2060575"/>
            <a:ext cx="777557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 userDrawn="1"/>
        </p:nvCxnSpPr>
        <p:spPr>
          <a:xfrm>
            <a:off x="684213" y="6381750"/>
            <a:ext cx="777557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 rtlCol="0">
            <a:normAutofit/>
          </a:bodyPr>
          <a:lstStyle/>
          <a:p>
            <a:pPr lvl="0"/>
            <a:r>
              <a:rPr lang="hu-HU" noProof="0" smtClean="0"/>
              <a:t>Kép beszúrásához kattintson az ikonra</a:t>
            </a:r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233570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6615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243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697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0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8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3315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3FA754D-9B0D-44C4-B4A4-A733A46F7D5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988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2016.05.17.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80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14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6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45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6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D8AB-4886-4A3E-9C0D-77C2691DB8F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8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10602" y="2420888"/>
            <a:ext cx="8640960" cy="1296144"/>
          </a:xfrm>
        </p:spPr>
        <p:txBody>
          <a:bodyPr>
            <a:noAutofit/>
          </a:bodyPr>
          <a:lstStyle/>
          <a:p>
            <a:r>
              <a:rPr lang="hu-HU" sz="4000" dirty="0" smtClean="0"/>
              <a:t>Az agrárgazdaság aktuális kérdései</a:t>
            </a:r>
            <a:br>
              <a:rPr lang="hu-HU" sz="4000" dirty="0" smtClean="0"/>
            </a:br>
            <a:endParaRPr lang="hu-HU" sz="40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79378" y="3429000"/>
            <a:ext cx="691276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Feldman Zsolt</a:t>
            </a:r>
          </a:p>
          <a:p>
            <a:pPr algn="ctr"/>
            <a:endParaRPr lang="hu-H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agrárgazdaságért felelős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helyettes államtitkár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Földművelésügyi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Minisztérium</a:t>
            </a:r>
          </a:p>
          <a:p>
            <a:pPr algn="ctr"/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Talajközpontú Termelés Konferenciája </a:t>
            </a:r>
          </a:p>
          <a:p>
            <a:pPr algn="ctr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Szántóföldi hozamnövelés az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alapoktól</a:t>
            </a:r>
            <a:endParaRPr lang="hu-H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Budaörs, 2016. május 17. 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905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773832"/>
            <a:ext cx="8856984" cy="854968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A29061"/>
                </a:solidFill>
              </a:rPr>
              <a:t>B</a:t>
            </a:r>
            <a:r>
              <a:rPr lang="hu-HU" sz="2800" b="1" dirty="0" smtClean="0">
                <a:solidFill>
                  <a:srgbClr val="A29061"/>
                </a:solidFill>
              </a:rPr>
              <a:t>úza hazai hozamának heterogenitása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536504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hu-HU" sz="2000" dirty="0" smtClean="0"/>
          </a:p>
          <a:p>
            <a:pPr marL="914400" lvl="2" indent="0" algn="just">
              <a:buNone/>
            </a:pPr>
            <a:endParaRPr lang="hu-HU" sz="1600" dirty="0" smtClean="0"/>
          </a:p>
          <a:p>
            <a:pPr marL="714375" lvl="2" indent="0" algn="just">
              <a:buNone/>
            </a:pPr>
            <a:endParaRPr lang="hu-HU" sz="2000" dirty="0"/>
          </a:p>
          <a:p>
            <a:pPr lvl="1" algn="just"/>
            <a:endParaRPr lang="hu-HU" sz="500" dirty="0" smtClean="0"/>
          </a:p>
        </p:txBody>
      </p:sp>
      <p:sp>
        <p:nvSpPr>
          <p:cNvPr id="6" name="Téglalap 4"/>
          <p:cNvSpPr>
            <a:spLocks noChangeArrowheads="1"/>
          </p:cNvSpPr>
          <p:nvPr/>
        </p:nvSpPr>
        <p:spPr bwMode="auto">
          <a:xfrm>
            <a:off x="146050" y="6388100"/>
            <a:ext cx="83863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Forrás: Tesztüzemi ágazati adatok alapján az AKI Ágazati Költség- és Jövedeleminformációs </a:t>
            </a:r>
            <a:r>
              <a:rPr lang="hu-HU" altLang="hu-H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Osztályán készült </a:t>
            </a:r>
            <a:r>
              <a:rPr lang="hu-HU" altLang="hu-H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számítások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38186"/>
              </p:ext>
            </p:extLst>
          </p:nvPr>
        </p:nvGraphicFramePr>
        <p:xfrm>
          <a:off x="457200" y="1484785"/>
          <a:ext cx="8229600" cy="4903316"/>
        </p:xfrm>
        <a:graphic>
          <a:graphicData uri="http://schemas.openxmlformats.org/drawingml/2006/table">
            <a:tbl>
              <a:tblPr/>
              <a:tblGrid>
                <a:gridCol w="1215614"/>
                <a:gridCol w="882962"/>
                <a:gridCol w="864096"/>
                <a:gridCol w="1415690"/>
                <a:gridCol w="1032734"/>
                <a:gridCol w="1409252"/>
                <a:gridCol w="1409252"/>
              </a:tblGrid>
              <a:tr h="340383">
                <a:tc rowSpan="2">
                  <a:txBody>
                    <a:bodyPr/>
                    <a:lstStyle/>
                    <a:p>
                      <a:pPr algn="ctr" rtl="0" fontAlgn="b"/>
                      <a:endParaRPr lang="hu-H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Mértékegység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Termésátlag megoszlása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06490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Alsó 10 %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Centrumnál alacsonyabb érték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Hozam centrum (átlag±10%)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Centrumnál magasabb érték 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Felső 10%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6261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Átlaghozam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tonna/ha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</a:t>
                      </a:r>
                      <a:r>
                        <a:rPr lang="hu-H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7706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Vetésterület szerinti megoszlás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067706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Termékmennyiség megoszlás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25,9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32,8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41,3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773832"/>
            <a:ext cx="8856984" cy="854968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A29061"/>
                </a:solidFill>
              </a:rPr>
              <a:t>K</a:t>
            </a:r>
            <a:r>
              <a:rPr lang="hu-HU" sz="2800" b="1" dirty="0" smtClean="0">
                <a:solidFill>
                  <a:srgbClr val="A29061"/>
                </a:solidFill>
              </a:rPr>
              <a:t>ukorica hazai hozamának heterogenitása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536504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hu-HU" sz="2000" dirty="0" smtClean="0"/>
          </a:p>
          <a:p>
            <a:pPr marL="914400" lvl="2" indent="0" algn="just">
              <a:buNone/>
            </a:pPr>
            <a:endParaRPr lang="hu-HU" sz="1600" dirty="0" smtClean="0"/>
          </a:p>
          <a:p>
            <a:pPr marL="714375" lvl="2" indent="0" algn="just">
              <a:buNone/>
            </a:pPr>
            <a:endParaRPr lang="hu-HU" sz="2000" dirty="0"/>
          </a:p>
          <a:p>
            <a:pPr lvl="1" algn="just"/>
            <a:endParaRPr lang="hu-HU" sz="500" dirty="0" smtClean="0"/>
          </a:p>
        </p:txBody>
      </p:sp>
      <p:sp>
        <p:nvSpPr>
          <p:cNvPr id="6" name="Téglalap 4"/>
          <p:cNvSpPr>
            <a:spLocks noChangeArrowheads="1"/>
          </p:cNvSpPr>
          <p:nvPr/>
        </p:nvSpPr>
        <p:spPr bwMode="auto">
          <a:xfrm>
            <a:off x="146050" y="6388100"/>
            <a:ext cx="83863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Forrás: Tesztüzemi ágazati adatok alapján az AKI Ágazati Költség- és Jövedeleminformációs </a:t>
            </a:r>
            <a:r>
              <a:rPr lang="hu-HU" altLang="hu-H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Osztályán készült </a:t>
            </a:r>
            <a:r>
              <a:rPr lang="hu-HU" altLang="hu-H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számítások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632735"/>
              </p:ext>
            </p:extLst>
          </p:nvPr>
        </p:nvGraphicFramePr>
        <p:xfrm>
          <a:off x="457200" y="1484785"/>
          <a:ext cx="8229600" cy="4903316"/>
        </p:xfrm>
        <a:graphic>
          <a:graphicData uri="http://schemas.openxmlformats.org/drawingml/2006/table">
            <a:tbl>
              <a:tblPr/>
              <a:tblGrid>
                <a:gridCol w="1215614"/>
                <a:gridCol w="882962"/>
                <a:gridCol w="936104"/>
                <a:gridCol w="1343682"/>
                <a:gridCol w="1032734"/>
                <a:gridCol w="1409252"/>
                <a:gridCol w="1409252"/>
              </a:tblGrid>
              <a:tr h="340383">
                <a:tc rowSpan="2">
                  <a:txBody>
                    <a:bodyPr/>
                    <a:lstStyle/>
                    <a:p>
                      <a:pPr algn="ctr" rtl="0" fontAlgn="b"/>
                      <a:endParaRPr lang="hu-H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Mértékegység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Termésátlag megoszlása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06490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Alsó 10 %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Centrumnál alacsonyabb érték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Hozam centrum (átlag±10%)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Centrumnál magasabb érték 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Felső 10%</a:t>
                      </a:r>
                    </a:p>
                  </a:txBody>
                  <a:tcPr marL="8830" marR="8830" marT="88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6261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Átlaghozam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tonna/ha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7706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Vetésterület szerinti megoszlás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067706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Termékmennyiség megoszlás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830" marR="8830" marT="88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41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1124744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hu-HU" altLang="hu-HU" sz="28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A hozamnövelés szükségessége és módjai</a:t>
            </a:r>
            <a:endParaRPr lang="hu-HU" altLang="hu-HU" sz="2800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79512" y="1666921"/>
            <a:ext cx="8424937" cy="515719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hozam nagyságának és stabilitásának növelése egyaránt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fontos;</a:t>
            </a:r>
            <a:endParaRPr lang="hu-H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rősödő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globális verseny (főleg Oroszország, Ukrajna,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Kazahsztán) és klímaváltozás; </a:t>
            </a:r>
            <a:endParaRPr lang="hu-H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Jelentősek a versenyképességi tartalékok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hazánkban;</a:t>
            </a:r>
            <a:endParaRPr lang="hu-H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megfelelő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agrotechnika (hatékonyabb növényvédelem, tápanyag utánpótlás, és talajművelés segítségével) és fajtahasználat (nagyobb termelési potenciállal rendelkező fajták és fémzárolt vetőmagok használata) révén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lehet előrelépni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terméshozamok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terén.</a:t>
            </a: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62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324768"/>
          </a:xfrm>
        </p:spPr>
        <p:txBody>
          <a:bodyPr>
            <a:noAutofit/>
          </a:bodyPr>
          <a:lstStyle/>
          <a:p>
            <a:r>
              <a:rPr lang="hu-HU" altLang="hu-HU" sz="2400" b="1" dirty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Innovációs megoldások a </a:t>
            </a:r>
            <a: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gabonatermesztésben I.</a:t>
            </a:r>
            <a:endParaRPr lang="hu-HU" altLang="hu-HU" sz="2400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06710" y="1772816"/>
            <a:ext cx="8928992" cy="5328592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hu-HU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Biológiai </a:t>
            </a:r>
            <a:r>
              <a:rPr lang="hu-H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innováció:</a:t>
            </a: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Nemesítés: új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szempontok megjelenése nagy hozamú, télálló, jó szemminőséget adó, nagy szalmaszilárdságú, kiváló ökológiai alkalmazkodó képességek;</a:t>
            </a:r>
          </a:p>
          <a:p>
            <a:pPr algn="just"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Talajerő visszapótlás élő szervezetekkel (pl.: komposztálás)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mikrobák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igénybevétele;</a:t>
            </a:r>
          </a:p>
          <a:p>
            <a:pPr algn="just"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Biotechnológiai módszerekkel előállított hatóanyagok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használata: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szintetikus folyamatok helyett biotechnológiai folyamatok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alkalmazása.</a:t>
            </a:r>
            <a:endParaRPr lang="hu-H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hu-H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136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432048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Innovációs megoldások a </a:t>
            </a:r>
            <a:r>
              <a:rPr lang="hu-HU" altLang="hu-HU" sz="28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gabonatermesztésben II.</a:t>
            </a:r>
            <a:endParaRPr lang="hu-HU" altLang="hu-HU" sz="2800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42714" y="1916832"/>
            <a:ext cx="8856984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b="1" u="sng" dirty="0">
                <a:latin typeface="Times New Roman" pitchFamily="18" charset="0"/>
                <a:cs typeface="Times New Roman" pitchFamily="18" charset="0"/>
              </a:rPr>
              <a:t>Technológiai innováció:</a:t>
            </a:r>
          </a:p>
          <a:p>
            <a:pPr algn="just"/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Precíziós gazdálkodás </a:t>
            </a:r>
            <a:r>
              <a:rPr lang="hu-HU" sz="24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GPS megoldások mellett megjelent a sávművelés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elterjedése</a:t>
            </a:r>
            <a:endParaRPr lang="hu-HU" sz="2400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marL="365125" indent="-365125" algn="just"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GPS megoldások mellett megjelent a 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drónok</a:t>
            </a:r>
            <a:r>
              <a:rPr lang="hu-HU" sz="24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alkalmazása  a növényállomány fejlődésének nyomon követése céljából;</a:t>
            </a:r>
          </a:p>
          <a:p>
            <a:pPr algn="just"/>
            <a:r>
              <a:rPr lang="hu-HU" sz="2400" dirty="0" err="1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Agrotechnológiai</a:t>
            </a:r>
            <a:r>
              <a:rPr lang="hu-HU" sz="24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megoldások  kompakt talajművelés (egyszerre minél több munkafolyamat elvégzése)</a:t>
            </a:r>
          </a:p>
          <a:p>
            <a:pPr marL="365125" indent="-365125" algn="just"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Erőgépek, munkagépek fajlagos felhasználása folyamatosan javul  környezetkímélőbb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megoldások.</a:t>
            </a:r>
            <a:endParaRPr lang="hu-HU" sz="2400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marL="0" indent="0" algn="just">
              <a:buNone/>
              <a:defRPr/>
            </a:pPr>
            <a:endParaRPr lang="hu-H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hu-H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302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432048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A minőségi búza </a:t>
            </a:r>
            <a:r>
              <a:rPr lang="hu-HU" altLang="hu-HU" sz="28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előállításának feltételei</a:t>
            </a:r>
            <a:endParaRPr lang="hu-HU" altLang="hu-HU" sz="2800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42714" y="1844824"/>
            <a:ext cx="8856984" cy="532859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u-HU" sz="2800" dirty="0">
                <a:latin typeface="Times New Roman"/>
                <a:ea typeface="Calibri"/>
                <a:cs typeface="Times New Roman"/>
              </a:rPr>
              <a:t>É</a:t>
            </a:r>
            <a:r>
              <a:rPr lang="hu-HU" sz="2800" dirty="0" smtClean="0">
                <a:latin typeface="Times New Roman"/>
                <a:ea typeface="Calibri"/>
                <a:cs typeface="Times New Roman"/>
              </a:rPr>
              <a:t>sszerű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nagyságú, szűkített fajtaválaszték </a:t>
            </a:r>
            <a:r>
              <a:rPr lang="hu-HU" sz="2800" dirty="0" smtClean="0">
                <a:latin typeface="Times New Roman"/>
                <a:ea typeface="Calibri"/>
                <a:cs typeface="Times New Roman"/>
              </a:rPr>
              <a:t>a homogenitás, a külpiacokon való versenyképesség érdekében.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hu-HU" sz="8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u-HU" sz="2800" dirty="0">
                <a:latin typeface="Times New Roman"/>
                <a:ea typeface="Calibri"/>
                <a:cs typeface="Times New Roman"/>
              </a:rPr>
              <a:t>L</a:t>
            </a:r>
            <a:r>
              <a:rPr lang="hu-HU" sz="2800" dirty="0" smtClean="0">
                <a:latin typeface="Times New Roman"/>
                <a:ea typeface="Calibri"/>
                <a:cs typeface="Times New Roman"/>
              </a:rPr>
              <a:t>egalább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45-55% felújítási arány (fémzárolt vetőmagok használata) a mostani 20-25% </a:t>
            </a:r>
            <a:r>
              <a:rPr lang="hu-HU" sz="2800" dirty="0" smtClean="0">
                <a:latin typeface="Times New Roman"/>
                <a:ea typeface="Calibri"/>
                <a:cs typeface="Times New Roman"/>
              </a:rPr>
              <a:t>helyett.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hu-HU" sz="8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u-HU" sz="2800" dirty="0" smtClean="0">
                <a:latin typeface="Times New Roman"/>
                <a:ea typeface="Calibri"/>
                <a:cs typeface="Times New Roman"/>
              </a:rPr>
              <a:t>A termelői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vetőmagfogás utáni fajtahasználati díjak </a:t>
            </a:r>
            <a:r>
              <a:rPr lang="hu-HU" sz="2800" dirty="0" smtClean="0">
                <a:latin typeface="Times New Roman"/>
                <a:ea typeface="Calibri"/>
                <a:cs typeface="Times New Roman"/>
              </a:rPr>
              <a:t>nemesítőkhöz való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eljuttatásáról a folyamatos fajtafejlesztés biztosítása érdekében.</a:t>
            </a:r>
            <a:endParaRPr lang="hu-HU" sz="2800" dirty="0">
              <a:ea typeface="Calibri"/>
              <a:cs typeface="Times New Roman"/>
            </a:endParaRPr>
          </a:p>
          <a:p>
            <a:pPr marL="0" indent="0" algn="just">
              <a:buNone/>
              <a:defRPr/>
            </a:pPr>
            <a:endParaRPr lang="hu-H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hu-HU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23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296884" y="219998"/>
            <a:ext cx="42966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solidFill>
                  <a:prstClr val="black"/>
                </a:solidFill>
              </a:rPr>
              <a:t>Gabona világpiaci árak mozgása</a:t>
            </a:r>
            <a:endParaRPr lang="hu-HU" sz="2400" dirty="0" smtClean="0">
              <a:solidFill>
                <a:prstClr val="black"/>
              </a:solidFill>
            </a:endParaRPr>
          </a:p>
          <a:p>
            <a:pPr algn="ctr"/>
            <a:r>
              <a:rPr lang="hu-HU" sz="2400" dirty="0" smtClean="0">
                <a:solidFill>
                  <a:prstClr val="black"/>
                </a:solidFill>
              </a:rPr>
              <a:t>(2014. jan. 1-től 2016 ápr. 30-ig)</a:t>
            </a:r>
            <a:endParaRPr lang="hu-HU" sz="2400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6" y="1124744"/>
            <a:ext cx="8601645" cy="420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611560" y="5445224"/>
            <a:ext cx="3950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solidFill>
                  <a:prstClr val="black"/>
                </a:solidFill>
              </a:rPr>
              <a:t>Forrás: Európai Bizottság</a:t>
            </a:r>
          </a:p>
          <a:p>
            <a:r>
              <a:rPr lang="hu-HU" sz="1600" dirty="0" err="1" smtClean="0">
                <a:solidFill>
                  <a:prstClr val="black"/>
                </a:solidFill>
              </a:rPr>
              <a:t>Wheat</a:t>
            </a:r>
            <a:r>
              <a:rPr lang="hu-HU" sz="1600" dirty="0" smtClean="0">
                <a:solidFill>
                  <a:prstClr val="black"/>
                </a:solidFill>
              </a:rPr>
              <a:t> – búza, </a:t>
            </a:r>
            <a:r>
              <a:rPr lang="hu-HU" sz="1600" dirty="0" err="1" smtClean="0">
                <a:solidFill>
                  <a:prstClr val="black"/>
                </a:solidFill>
              </a:rPr>
              <a:t>maize</a:t>
            </a:r>
            <a:r>
              <a:rPr lang="hu-HU" sz="1600" dirty="0" smtClean="0">
                <a:solidFill>
                  <a:prstClr val="black"/>
                </a:solidFill>
              </a:rPr>
              <a:t> – kukorica, </a:t>
            </a:r>
            <a:r>
              <a:rPr lang="hu-HU" sz="1600" dirty="0" err="1" smtClean="0">
                <a:solidFill>
                  <a:prstClr val="black"/>
                </a:solidFill>
              </a:rPr>
              <a:t>barley</a:t>
            </a:r>
            <a:r>
              <a:rPr lang="hu-HU" sz="1600" dirty="0" smtClean="0">
                <a:solidFill>
                  <a:prstClr val="black"/>
                </a:solidFill>
              </a:rPr>
              <a:t> - árpa</a:t>
            </a:r>
            <a:endParaRPr lang="hu-H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16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90650" y="6165304"/>
            <a:ext cx="3261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solidFill>
                  <a:prstClr val="black"/>
                </a:solidFill>
              </a:rPr>
              <a:t>Forrás: Agrárgazdasági Kutató Intézet</a:t>
            </a: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721654"/>
              </p:ext>
            </p:extLst>
          </p:nvPr>
        </p:nvGraphicFramePr>
        <p:xfrm>
          <a:off x="35496" y="116632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6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1124745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hu-HU" altLang="hu-HU" sz="28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Gabonapiaci kilátások</a:t>
            </a:r>
            <a:endParaRPr lang="hu-HU" altLang="hu-HU" sz="2800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79512" y="1666921"/>
            <a:ext cx="8424937" cy="5157192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világ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2016/2017-es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gabonamérlege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várhatóan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egyensúlyban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lesz, összességében az elmúlt 5 év átlagánál magasabb kibocsátás várható, búzából kevesebb, míg kukoricából nagyobb termés várható, a készletek magas szinten maradnak, ez az árakban is tükröződik.</a:t>
            </a:r>
          </a:p>
          <a:p>
            <a:pPr algn="just"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étkezési minőségű búza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ára stabilizálódhat,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ugyanakkor jelentős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nyomás helyeződhet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takarmánygabonák (köztük a takarmánykukorica) piacára. </a:t>
            </a:r>
            <a:endParaRPr lang="hu-H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u-HU" altLang="hu-HU" sz="2400" dirty="0">
                <a:latin typeface="Times New Roman" pitchFamily="18" charset="0"/>
                <a:cs typeface="Times New Roman" pitchFamily="18" charset="0"/>
              </a:rPr>
              <a:t>Az EU főbb gabonaexportőr tagállamaiban, illetve a régiónkban is kedvező terméskilátások viszonylagos nyomás alatt tarthatják az </a:t>
            </a:r>
            <a:r>
              <a:rPr lang="hu-HU" altLang="hu-HU" sz="2400" dirty="0" smtClean="0">
                <a:latin typeface="Times New Roman" pitchFamily="18" charset="0"/>
                <a:cs typeface="Times New Roman" pitchFamily="18" charset="0"/>
              </a:rPr>
              <a:t>árakat (pld. kukoricából EU-28 +6,1 millió tonna vs. 2015).</a:t>
            </a:r>
            <a:endParaRPr lang="hu-HU" altLang="hu-H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2016 nyarára várható árak különösen a kukorica esetében még bizonytalansággal terheltek, időjárási körülmények vagy orosz-ukrán helyzet jelentősen mértékben alakíthatják.</a:t>
            </a: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161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269" y="1050995"/>
            <a:ext cx="4476750" cy="566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1356950" y="219998"/>
            <a:ext cx="61764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solidFill>
                  <a:prstClr val="black"/>
                </a:solidFill>
              </a:rPr>
              <a:t>Őszi búza </a:t>
            </a:r>
            <a:r>
              <a:rPr lang="hu-HU" sz="2400" dirty="0" smtClean="0">
                <a:solidFill>
                  <a:prstClr val="black"/>
                </a:solidFill>
              </a:rPr>
              <a:t>2016-os</a:t>
            </a:r>
            <a:r>
              <a:rPr lang="hu-HU" sz="2400" b="1" dirty="0" smtClean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várható hozamok Európában </a:t>
            </a:r>
          </a:p>
          <a:p>
            <a:pPr algn="ctr"/>
            <a:r>
              <a:rPr lang="hu-HU" sz="2400" dirty="0" smtClean="0">
                <a:solidFill>
                  <a:prstClr val="black"/>
                </a:solidFill>
              </a:rPr>
              <a:t>(összevetés a 2011-2015 közötti átlagokkal)</a:t>
            </a:r>
            <a:endParaRPr lang="hu-H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4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Szövegdoboz 1"/>
          <p:cNvSpPr txBox="1">
            <a:spLocks noChangeArrowheads="1"/>
          </p:cNvSpPr>
          <p:nvPr/>
        </p:nvSpPr>
        <p:spPr bwMode="auto">
          <a:xfrm>
            <a:off x="287338" y="908720"/>
            <a:ext cx="8856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u-HU" alt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altLang="hu-HU" sz="3200" b="1" dirty="0" smtClean="0">
                <a:solidFill>
                  <a:srgbClr val="A29061"/>
                </a:solidFill>
                <a:latin typeface="Times New Roman" pitchFamily="18" charset="0"/>
              </a:rPr>
              <a:t>ezőgazdasági </a:t>
            </a:r>
            <a:r>
              <a:rPr lang="hu-HU" altLang="hu-HU" sz="3200" b="1" dirty="0">
                <a:solidFill>
                  <a:srgbClr val="A29061"/>
                </a:solidFill>
                <a:latin typeface="Times New Roman" pitchFamily="18" charset="0"/>
              </a:rPr>
              <a:t>termelés </a:t>
            </a:r>
            <a:r>
              <a:rPr lang="hu-HU" alt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szerkezete </a:t>
            </a:r>
            <a:r>
              <a:rPr lang="hu-HU" alt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2015-ben</a:t>
            </a:r>
            <a:endParaRPr lang="hu-HU" altLang="hu-HU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églalap 4"/>
          <p:cNvSpPr>
            <a:spLocks noChangeArrowheads="1"/>
          </p:cNvSpPr>
          <p:nvPr/>
        </p:nvSpPr>
        <p:spPr bwMode="auto">
          <a:xfrm>
            <a:off x="129097" y="6593085"/>
            <a:ext cx="48515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Forrás: </a:t>
            </a:r>
            <a:r>
              <a:rPr lang="hu-HU" altLang="hu-H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KSH, AKI Mezőgazdasági Számlarendszer, előzetes adat</a:t>
            </a:r>
            <a:endParaRPr lang="hu-HU" altLang="hu-H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83165"/>
              </p:ext>
            </p:extLst>
          </p:nvPr>
        </p:nvGraphicFramePr>
        <p:xfrm>
          <a:off x="151917" y="1492919"/>
          <a:ext cx="8884579" cy="5100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118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ím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575593"/>
          </a:xfrm>
        </p:spPr>
        <p:txBody>
          <a:bodyPr>
            <a:normAutofit fontScale="90000"/>
          </a:bodyPr>
          <a:lstStyle/>
          <a:p>
            <a:r>
              <a:rPr lang="hu-HU" altLang="hu-HU" sz="34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Hazai gabonapiaci kilátások </a:t>
            </a:r>
            <a:endParaRPr lang="hu-HU" altLang="hu-HU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0179" name="Tartalom helye 2"/>
          <p:cNvSpPr>
            <a:spLocks noGrp="1"/>
          </p:cNvSpPr>
          <p:nvPr>
            <p:ph idx="1"/>
          </p:nvPr>
        </p:nvSpPr>
        <p:spPr>
          <a:xfrm>
            <a:off x="286730" y="2060848"/>
            <a:ext cx="8568952" cy="4535958"/>
          </a:xfrm>
        </p:spPr>
        <p:txBody>
          <a:bodyPr/>
          <a:lstStyle/>
          <a:p>
            <a:pPr algn="just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őszi kalászosok fejlődése jó ütemben halad, az őszi árpa táblák már kalászolnak. A tavaszi munkálatok továbbra is megfelelő ütemben haladnak. </a:t>
            </a:r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altLang="hu-HU" sz="2400" dirty="0" smtClean="0">
                <a:latin typeface="Times New Roman" pitchFamily="18" charset="0"/>
                <a:cs typeface="Times New Roman" pitchFamily="18" charset="0"/>
              </a:rPr>
              <a:t>A 2016-ös nyári kalászos gabona és repce termés az elmúlt évek termésmennyiségének átlagát várhatóan meghaladja.</a:t>
            </a:r>
          </a:p>
          <a:p>
            <a:pPr algn="just"/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altLang="hu-HU" sz="2400" dirty="0" smtClean="0">
                <a:latin typeface="Times New Roman" pitchFamily="18" charset="0"/>
                <a:cs typeface="Times New Roman" pitchFamily="18" charset="0"/>
              </a:rPr>
              <a:t>A hazai fogyasztáson felül a 2016/2017-es szezonban is jelentős mennyiségű gabonaexportra van kilátás. </a:t>
            </a:r>
          </a:p>
        </p:txBody>
      </p:sp>
      <p:pic>
        <p:nvPicPr>
          <p:cNvPr id="501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7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432048"/>
          </a:xfrm>
        </p:spPr>
        <p:txBody>
          <a:bodyPr>
            <a:noAutofit/>
          </a:bodyPr>
          <a:lstStyle/>
          <a:p>
            <a: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Hazai búzapiaci kilátások 2016/2017</a:t>
            </a:r>
            <a:endParaRPr lang="hu-HU" altLang="hu-HU" sz="2400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42714" y="1700808"/>
            <a:ext cx="8856984" cy="532859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  <a:defRPr/>
            </a:pPr>
            <a:endParaRPr lang="hu-H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hu-H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Őszi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búza vetésterülete 986 ezer 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hektár (-10,4% csökkenés 2014-hez képest) </a:t>
            </a:r>
            <a:endParaRPr lang="hu-HU" sz="1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hu-HU" sz="10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Átlaghozamok: 2015-ben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5,14 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t/hektár,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2010-2014 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átlagában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4,2 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t/hektár. </a:t>
            </a:r>
          </a:p>
          <a:p>
            <a:pPr marL="0" indent="0" algn="just">
              <a:buNone/>
              <a:defRPr/>
            </a:pPr>
            <a:endParaRPr lang="hu-H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Becsült idei felhasználás: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hu-HU" sz="1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millió tonna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humáncélú felhasználás (változatlan)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1,3 millió tonna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takarmánynak 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(-0,3 millió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kedvező kilátások esetén közel 2 millió 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tonna export, amely döntően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az EU-28 piacára 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irányul.</a:t>
            </a:r>
          </a:p>
          <a:p>
            <a:pPr marL="0" indent="0" algn="just">
              <a:buNone/>
              <a:defRPr/>
            </a:pPr>
            <a:endParaRPr lang="hu-HU" sz="1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Versenytársaink </a:t>
            </a:r>
            <a:r>
              <a:rPr lang="hu-HU" sz="1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kivitele várhatóan nem emelkedik (BU, </a:t>
            </a:r>
            <a:r>
              <a:rPr lang="hu-HU" sz="1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CZ)</a:t>
            </a:r>
            <a:endParaRPr lang="hu-HU" sz="1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hu-H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559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324768"/>
          </a:xfrm>
        </p:spPr>
        <p:txBody>
          <a:bodyPr>
            <a:noAutofit/>
          </a:bodyPr>
          <a:lstStyle/>
          <a:p>
            <a: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Hazai kukoricapiaci kilátások 2016/2017</a:t>
            </a:r>
            <a:endParaRPr lang="hu-HU" altLang="hu-HU" sz="2400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328592"/>
          </a:xfrm>
        </p:spPr>
        <p:txBody>
          <a:bodyPr>
            <a:normAutofit/>
          </a:bodyPr>
          <a:lstStyle/>
          <a:p>
            <a:pPr marL="457200" lvl="1" indent="0" algn="just">
              <a:buNone/>
              <a:defRPr/>
            </a:pPr>
            <a:endParaRPr lang="hu-H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Kukorica vetési szándék 2016-ban 1,07 millió hektár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(–7% vs. 2015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ebből 2016. május 2-áig 90% került realizálásra. </a:t>
            </a:r>
            <a:endParaRPr lang="hu-H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Átlaghozam 2015-ben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5,69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t/hektár,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2010-2014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átlagában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5,4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t/hektár.</a:t>
            </a:r>
          </a:p>
          <a:p>
            <a:pPr algn="just">
              <a:defRPr/>
            </a:pPr>
            <a:r>
              <a:rPr lang="hu-H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Etanolgyártásra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jelenleg 1,3 millió tonna kukorica kerül felhasználásra.</a:t>
            </a:r>
          </a:p>
          <a:p>
            <a:pPr algn="just"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Szabadegyháza, Mohács és Dunaföldvár együttesen 2,7 millió tonna kukorica feldolgozó kapacitásra bővíthető.</a:t>
            </a: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Meghatározó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exportőri pozíciónk van a tagországok közötti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kereskedelemben (FR, HU, RO a fő exportőrök), piaci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lehetőségeinket Ukrajna, Románia, Szerbia és Oroszország exportőrei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befolyásolják. </a:t>
            </a:r>
            <a:endParaRPr lang="hu-H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hu-H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84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432048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Természeti káresemények 2016</a:t>
            </a:r>
            <a:endParaRPr lang="hu-HU" sz="32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933841"/>
              </p:ext>
            </p:extLst>
          </p:nvPr>
        </p:nvGraphicFramePr>
        <p:xfrm>
          <a:off x="2123728" y="1716278"/>
          <a:ext cx="4968502" cy="4658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2436"/>
                <a:gridCol w="2626066"/>
              </a:tblGrid>
              <a:tr h="831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Káresemény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nb-NO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bejelentett terület</a:t>
                      </a:r>
                      <a:r>
                        <a:rPr lang="hu-H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nb-NO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ha</a:t>
                      </a:r>
                      <a:r>
                        <a:rPr lang="hu-H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</a:t>
                      </a:r>
                      <a:endParaRPr lang="hu-HU" sz="16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2016.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m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ájus 9-ig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bejelentett terület (hektár)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4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Mezőgazdasági árvízkár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71</a:t>
                      </a:r>
                      <a:endParaRPr lang="hu-H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Aszálykár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Belvízkár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9 627</a:t>
                      </a:r>
                      <a:endParaRPr lang="hu-H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Felhőszakadáskár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hu-H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Jégesőkár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hu-H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Tavaszi </a:t>
                      </a:r>
                      <a:r>
                        <a:rPr lang="hu-HU" sz="1800" b="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fagykár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30 841</a:t>
                      </a:r>
                      <a:endParaRPr lang="hu-H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Téli </a:t>
                      </a:r>
                      <a:r>
                        <a:rPr lang="hu-HU" sz="1800" b="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fagykár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430</a:t>
                      </a:r>
                      <a:endParaRPr lang="hu-H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Viharkár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</a:t>
                      </a:r>
                      <a:endParaRPr lang="hu-H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Őszi fagykár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hu-H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 :</a:t>
                      </a:r>
                      <a:endParaRPr lang="hu-HU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41 398</a:t>
                      </a:r>
                      <a:endParaRPr lang="hu-H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210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kern="12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Kárbejelentések összesen (db):</a:t>
                      </a:r>
                      <a:endParaRPr lang="hu-HU" sz="1800" b="1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4 978</a:t>
                      </a:r>
                      <a:endParaRPr lang="hu-HU" sz="1800" b="1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107504" y="6021288"/>
            <a:ext cx="871296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1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48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468313" y="1772816"/>
            <a:ext cx="8229600" cy="25922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 b="1" dirty="0"/>
              <a:t>Köszönöm a megtisztelő figyelmet!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1124745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hu-HU" altLang="hu-HU" sz="2800" b="1" dirty="0" smtClean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Szántóföldi növénytermesztés szerepe</a:t>
            </a:r>
            <a:endParaRPr lang="hu-HU" altLang="hu-HU" sz="2800" dirty="0" smtClean="0">
              <a:ea typeface="DejaVu Sans"/>
              <a:cs typeface="Times New Roman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79512" y="1666921"/>
            <a:ext cx="8424937" cy="515719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mezőgazdasági termékek kibocsátásának közel felét (44%) adta a 2011-15 közötti évek átlagában.</a:t>
            </a: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termelési szerkezetben meghatározó gabonafélék- és olajnövények a szántóföldi növénykultúrák 4,3 millió hektár területének 81%-át foglalták el 2015-ben.</a:t>
            </a: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gabonatermés 2015-ben 14,0 millió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tonna volt, az olajmagtermés pedig meghaladta a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2,1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millió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tonnát</a:t>
            </a:r>
            <a:endParaRPr lang="hu-H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szántóföldi növénytermesztés szinte valamennyi ágazatában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jelentős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terméspotenciál,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hazánk komparatív versenyelőnyökkel rendelkezik ebben a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szektorban.</a:t>
            </a: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027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</a:rPr>
              <a:t>szántóföldi növénytermesztés </a:t>
            </a:r>
            <a: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szerkezete (2014)</a:t>
            </a:r>
            <a:b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400" dirty="0" smtClean="0"/>
          </a:p>
        </p:txBody>
      </p:sp>
      <p:sp>
        <p:nvSpPr>
          <p:cNvPr id="13315" name="Szövegdoboz 5"/>
          <p:cNvSpPr txBox="1">
            <a:spLocks noChangeArrowheads="1"/>
          </p:cNvSpPr>
          <p:nvPr/>
        </p:nvSpPr>
        <p:spPr bwMode="auto">
          <a:xfrm>
            <a:off x="107950" y="6261100"/>
            <a:ext cx="35290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u-HU" altLang="hu-H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Forrás:KSH</a:t>
            </a:r>
            <a:endParaRPr lang="hu-HU" altLang="hu-H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750258"/>
              </p:ext>
            </p:extLst>
          </p:nvPr>
        </p:nvGraphicFramePr>
        <p:xfrm>
          <a:off x="468313" y="1556792"/>
          <a:ext cx="8229600" cy="4885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118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73616" cy="854968"/>
          </a:xfrm>
        </p:spPr>
        <p:txBody>
          <a:bodyPr/>
          <a:lstStyle/>
          <a:p>
            <a:pPr eaLnBrk="1" hangingPunct="1"/>
            <a:r>
              <a:rPr lang="hu-HU" altLang="hu-HU" sz="2400" b="1" dirty="0">
                <a:solidFill>
                  <a:srgbClr val="A29061"/>
                </a:solidFill>
              </a:rPr>
              <a:t>F</a:t>
            </a:r>
            <a: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őbb szántóföldi növények betakarított területe (ezer hektár)</a:t>
            </a:r>
            <a:endParaRPr lang="hu-HU" altLang="hu-HU" sz="2400" dirty="0" smtClean="0"/>
          </a:p>
        </p:txBody>
      </p:sp>
      <p:sp>
        <p:nvSpPr>
          <p:cNvPr id="17411" name="Szövegdoboz 5"/>
          <p:cNvSpPr txBox="1">
            <a:spLocks noChangeArrowheads="1"/>
          </p:cNvSpPr>
          <p:nvPr/>
        </p:nvSpPr>
        <p:spPr bwMode="auto">
          <a:xfrm>
            <a:off x="323528" y="6451278"/>
            <a:ext cx="2016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u-HU" altLang="hu-H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Forrás: </a:t>
            </a:r>
            <a:r>
              <a:rPr lang="hu-HU" altLang="hu-H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KSH</a:t>
            </a:r>
            <a:endParaRPr lang="hu-HU" altLang="hu-H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400852"/>
              </p:ext>
            </p:extLst>
          </p:nvPr>
        </p:nvGraphicFramePr>
        <p:xfrm>
          <a:off x="323527" y="1700809"/>
          <a:ext cx="8374385" cy="4750470"/>
        </p:xfrm>
        <a:graphic>
          <a:graphicData uri="http://schemas.openxmlformats.org/drawingml/2006/table">
            <a:tbl>
              <a:tblPr/>
              <a:tblGrid>
                <a:gridCol w="2119128"/>
                <a:gridCol w="957437"/>
                <a:gridCol w="1110627"/>
                <a:gridCol w="957437"/>
                <a:gridCol w="1046798"/>
                <a:gridCol w="893609"/>
                <a:gridCol w="1289349"/>
              </a:tblGrid>
              <a:tr h="385769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2011-2015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Búza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Ebből: durumbúza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Kukorica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Árpa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Zab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Tritikálé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Napraforgó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Burgonya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Cukorrépa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40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54968"/>
          </a:xfrm>
        </p:spPr>
        <p:txBody>
          <a:bodyPr/>
          <a:lstStyle/>
          <a:p>
            <a:pPr eaLnBrk="1" hangingPunct="1"/>
            <a:r>
              <a:rPr lang="hu-HU" altLang="hu-HU" sz="2400" b="1" dirty="0">
                <a:solidFill>
                  <a:srgbClr val="A29061"/>
                </a:solidFill>
              </a:rPr>
              <a:t>F</a:t>
            </a:r>
            <a:r>
              <a:rPr lang="hu-HU" altLang="hu-HU" sz="24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őbb szántóföldi növények termésmennyisége (ezer tonna)</a:t>
            </a:r>
            <a:endParaRPr lang="hu-HU" altLang="hu-HU" sz="2400" dirty="0" smtClean="0"/>
          </a:p>
        </p:txBody>
      </p:sp>
      <p:sp>
        <p:nvSpPr>
          <p:cNvPr id="17411" name="Szövegdoboz 5"/>
          <p:cNvSpPr txBox="1">
            <a:spLocks noChangeArrowheads="1"/>
          </p:cNvSpPr>
          <p:nvPr/>
        </p:nvSpPr>
        <p:spPr bwMode="auto">
          <a:xfrm>
            <a:off x="323528" y="6451278"/>
            <a:ext cx="2016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u-HU" altLang="hu-H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Forrás: </a:t>
            </a:r>
            <a:r>
              <a:rPr lang="hu-HU" altLang="hu-H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KSH</a:t>
            </a:r>
            <a:endParaRPr lang="hu-HU" altLang="hu-H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56348"/>
              </p:ext>
            </p:extLst>
          </p:nvPr>
        </p:nvGraphicFramePr>
        <p:xfrm>
          <a:off x="323529" y="1700804"/>
          <a:ext cx="8226224" cy="4549306"/>
        </p:xfrm>
        <a:graphic>
          <a:graphicData uri="http://schemas.openxmlformats.org/drawingml/2006/table">
            <a:tbl>
              <a:tblPr/>
              <a:tblGrid>
                <a:gridCol w="2081636"/>
                <a:gridCol w="940498"/>
                <a:gridCol w="1090978"/>
                <a:gridCol w="940498"/>
                <a:gridCol w="1028278"/>
                <a:gridCol w="877798"/>
                <a:gridCol w="1266538"/>
              </a:tblGrid>
              <a:tr h="360044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2011-2015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Búza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Ebből: durumbúza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Kukorica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Árpa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Zab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Tritikálé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Napraforgó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Burgonya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08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Cukorrépa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2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529208" y="836712"/>
            <a:ext cx="8229600" cy="854968"/>
          </a:xfrm>
        </p:spPr>
        <p:txBody>
          <a:bodyPr>
            <a:noAutofit/>
          </a:bodyPr>
          <a:lstStyle/>
          <a:p>
            <a:pPr eaLnBrk="1" hangingPunct="1"/>
            <a:r>
              <a:rPr lang="hu-HU" altLang="hu-HU" sz="2400" b="1" dirty="0">
                <a:solidFill>
                  <a:srgbClr val="A29061"/>
                </a:solidFill>
              </a:rPr>
              <a:t>F</a:t>
            </a:r>
            <a:r>
              <a:rPr lang="hu-HU" altLang="hu-HU" sz="2400" b="1" dirty="0" smtClean="0">
                <a:solidFill>
                  <a:srgbClr val="A29061"/>
                </a:solidFill>
              </a:rPr>
              <a:t>őbb szántóföldi növények hozama (tonna/hektár)</a:t>
            </a:r>
            <a:endParaRPr lang="hu-HU" altLang="hu-HU" sz="2400" dirty="0" smtClean="0"/>
          </a:p>
        </p:txBody>
      </p:sp>
      <p:sp>
        <p:nvSpPr>
          <p:cNvPr id="17411" name="Szövegdoboz 5"/>
          <p:cNvSpPr txBox="1">
            <a:spLocks noChangeArrowheads="1"/>
          </p:cNvSpPr>
          <p:nvPr/>
        </p:nvSpPr>
        <p:spPr bwMode="auto">
          <a:xfrm>
            <a:off x="323528" y="6412392"/>
            <a:ext cx="2016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u-HU" altLang="hu-H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Forrás: </a:t>
            </a:r>
            <a:r>
              <a:rPr lang="hu-HU" altLang="hu-H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KSH</a:t>
            </a:r>
            <a:endParaRPr lang="hu-HU" altLang="hu-H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47463"/>
              </p:ext>
            </p:extLst>
          </p:nvPr>
        </p:nvGraphicFramePr>
        <p:xfrm>
          <a:off x="323528" y="1700812"/>
          <a:ext cx="8640958" cy="4692845"/>
        </p:xfrm>
        <a:graphic>
          <a:graphicData uri="http://schemas.openxmlformats.org/drawingml/2006/table">
            <a:tbl>
              <a:tblPr/>
              <a:tblGrid>
                <a:gridCol w="2088232"/>
                <a:gridCol w="1092121"/>
                <a:gridCol w="1092121"/>
                <a:gridCol w="1092121"/>
                <a:gridCol w="1092121"/>
                <a:gridCol w="1092121"/>
                <a:gridCol w="1092121"/>
              </a:tblGrid>
              <a:tr h="696358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2011-2015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Búza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Ebből: durumbúza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Kukorica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Árpa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</a:t>
                      </a:r>
                      <a:r>
                        <a:rPr lang="hu-H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Zab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Tritikálé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Napraforgó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Burgonya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63317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Cukorrépa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Lekerekített téglalap 6"/>
          <p:cNvSpPr/>
          <p:nvPr/>
        </p:nvSpPr>
        <p:spPr>
          <a:xfrm>
            <a:off x="6300192" y="3140968"/>
            <a:ext cx="576064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noFill/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4067944" y="3158873"/>
            <a:ext cx="576064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noFill/>
            </a:endParaRPr>
          </a:p>
        </p:txBody>
      </p:sp>
      <p:sp>
        <p:nvSpPr>
          <p:cNvPr id="11" name="Lekerekített téglalap 10"/>
          <p:cNvSpPr/>
          <p:nvPr/>
        </p:nvSpPr>
        <p:spPr>
          <a:xfrm>
            <a:off x="7380312" y="2420888"/>
            <a:ext cx="576064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noFill/>
            </a:endParaRPr>
          </a:p>
        </p:txBody>
      </p:sp>
      <p:sp>
        <p:nvSpPr>
          <p:cNvPr id="12" name="Lekerekített téglalap 11"/>
          <p:cNvSpPr/>
          <p:nvPr/>
        </p:nvSpPr>
        <p:spPr>
          <a:xfrm>
            <a:off x="4133967" y="2430409"/>
            <a:ext cx="576064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74933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773832"/>
            <a:ext cx="8856984" cy="854968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A29061"/>
                </a:solidFill>
              </a:rPr>
              <a:t>B</a:t>
            </a:r>
            <a:r>
              <a:rPr lang="hu-HU" sz="2800" b="1" dirty="0" smtClean="0">
                <a:solidFill>
                  <a:srgbClr val="A29061"/>
                </a:solidFill>
              </a:rPr>
              <a:t>úza hozama néhány európai országban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536504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hu-HU" sz="2000" dirty="0" smtClean="0"/>
          </a:p>
          <a:p>
            <a:pPr marL="914400" lvl="2" indent="0" algn="just">
              <a:buNone/>
            </a:pPr>
            <a:endParaRPr lang="hu-HU" sz="1600" dirty="0" smtClean="0"/>
          </a:p>
          <a:p>
            <a:pPr marL="714375" lvl="2" indent="0" algn="just">
              <a:buNone/>
            </a:pPr>
            <a:endParaRPr lang="hu-HU" sz="2000" dirty="0"/>
          </a:p>
          <a:p>
            <a:pPr lvl="1" algn="just"/>
            <a:endParaRPr lang="hu-HU" sz="500" dirty="0" smtClean="0"/>
          </a:p>
        </p:txBody>
      </p:sp>
      <p:sp>
        <p:nvSpPr>
          <p:cNvPr id="6" name="Téglalap 4"/>
          <p:cNvSpPr>
            <a:spLocks noChangeArrowheads="1"/>
          </p:cNvSpPr>
          <p:nvPr/>
        </p:nvSpPr>
        <p:spPr bwMode="auto">
          <a:xfrm>
            <a:off x="146050" y="6388100"/>
            <a:ext cx="16851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Forrás: </a:t>
            </a:r>
            <a:r>
              <a:rPr lang="hu-HU" altLang="hu-H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FAOSTAT</a:t>
            </a:r>
            <a:endParaRPr lang="hu-HU" altLang="hu-H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706686"/>
              </p:ext>
            </p:extLst>
          </p:nvPr>
        </p:nvGraphicFramePr>
        <p:xfrm>
          <a:off x="539554" y="1628798"/>
          <a:ext cx="8064892" cy="4759300"/>
        </p:xfrm>
        <a:graphic>
          <a:graphicData uri="http://schemas.openxmlformats.org/drawingml/2006/table">
            <a:tbl>
              <a:tblPr/>
              <a:tblGrid>
                <a:gridCol w="3179982"/>
                <a:gridCol w="976982"/>
                <a:gridCol w="976982"/>
                <a:gridCol w="976982"/>
                <a:gridCol w="976982"/>
                <a:gridCol w="976982"/>
              </a:tblGrid>
              <a:tr h="42171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Németország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Franciaország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Hollandia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Belgium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Ausztria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Magyarország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Csehország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Szlovákia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Horvátország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9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Románia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14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773832"/>
            <a:ext cx="8856984" cy="854968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A29061"/>
                </a:solidFill>
              </a:rPr>
              <a:t>K</a:t>
            </a:r>
            <a:r>
              <a:rPr lang="hu-HU" sz="2800" b="1" dirty="0" smtClean="0">
                <a:solidFill>
                  <a:srgbClr val="A29061"/>
                </a:solidFill>
              </a:rPr>
              <a:t>ukorica hozama néhány európai országban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536504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hu-HU" sz="2000" dirty="0" smtClean="0"/>
          </a:p>
          <a:p>
            <a:pPr marL="914400" lvl="2" indent="0" algn="just">
              <a:buNone/>
            </a:pPr>
            <a:endParaRPr lang="hu-HU" sz="1600" dirty="0" smtClean="0"/>
          </a:p>
          <a:p>
            <a:pPr marL="714375" lvl="2" indent="0" algn="just">
              <a:buNone/>
            </a:pPr>
            <a:endParaRPr lang="hu-HU" sz="2000" dirty="0"/>
          </a:p>
          <a:p>
            <a:pPr lvl="1" algn="just"/>
            <a:endParaRPr lang="hu-HU" sz="500" dirty="0" smtClean="0"/>
          </a:p>
        </p:txBody>
      </p:sp>
      <p:sp>
        <p:nvSpPr>
          <p:cNvPr id="6" name="Téglalap 4"/>
          <p:cNvSpPr>
            <a:spLocks noChangeArrowheads="1"/>
          </p:cNvSpPr>
          <p:nvPr/>
        </p:nvSpPr>
        <p:spPr bwMode="auto">
          <a:xfrm>
            <a:off x="146050" y="6388100"/>
            <a:ext cx="16851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Forrás: </a:t>
            </a:r>
            <a:r>
              <a:rPr lang="hu-HU" altLang="hu-H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FAOSTAT</a:t>
            </a:r>
            <a:endParaRPr lang="hu-HU" altLang="hu-H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909991"/>
              </p:ext>
            </p:extLst>
          </p:nvPr>
        </p:nvGraphicFramePr>
        <p:xfrm>
          <a:off x="323528" y="1412775"/>
          <a:ext cx="8424938" cy="4975324"/>
        </p:xfrm>
        <a:graphic>
          <a:graphicData uri="http://schemas.openxmlformats.org/drawingml/2006/table">
            <a:tbl>
              <a:tblPr/>
              <a:tblGrid>
                <a:gridCol w="2657763"/>
                <a:gridCol w="1153435"/>
                <a:gridCol w="1153435"/>
                <a:gridCol w="1153435"/>
                <a:gridCol w="1153435"/>
                <a:gridCol w="1153435"/>
              </a:tblGrid>
              <a:tr h="376918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876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Németország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</a:t>
                      </a:r>
                      <a:r>
                        <a:rPr lang="hu-H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1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Franciaország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</a:t>
                      </a:r>
                      <a:r>
                        <a:rPr lang="hu-H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76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Hollandia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1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Belgium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76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Olaszország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1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Spanyolország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76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Ausztria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1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Magyarország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76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Csehország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1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Szlovákia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76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Horvátország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6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Románia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67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1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2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4510</TotalTime>
  <Words>1452</Words>
  <Application>Microsoft Office PowerPoint</Application>
  <PresentationFormat>Diavetítés a képernyőre (4:3 oldalarány)</PresentationFormat>
  <Paragraphs>610</Paragraphs>
  <Slides>24</Slides>
  <Notes>4</Notes>
  <HiddenSlides>0</HiddenSlides>
  <MMClips>0</MMClips>
  <ScaleCrop>false</ScaleCrop>
  <HeadingPairs>
    <vt:vector size="4" baseType="variant">
      <vt:variant>
        <vt:lpstr>Téma</vt:lpstr>
      </vt:variant>
      <vt:variant>
        <vt:i4>9</vt:i4>
      </vt:variant>
      <vt:variant>
        <vt:lpstr>Diacímek</vt:lpstr>
      </vt:variant>
      <vt:variant>
        <vt:i4>24</vt:i4>
      </vt:variant>
    </vt:vector>
  </HeadingPairs>
  <TitlesOfParts>
    <vt:vector size="33" baseType="lpstr">
      <vt:lpstr>Egyéni tervezés</vt:lpstr>
      <vt:lpstr>20_Egyéni tervezés</vt:lpstr>
      <vt:lpstr>21_Egyéni tervezés</vt:lpstr>
      <vt:lpstr>9_Egyéni tervezés</vt:lpstr>
      <vt:lpstr>Office-téma</vt:lpstr>
      <vt:lpstr>22_Egyéni tervezés</vt:lpstr>
      <vt:lpstr>1_Egyéni tervezés</vt:lpstr>
      <vt:lpstr>3_Office-téma</vt:lpstr>
      <vt:lpstr>4_Office-téma</vt:lpstr>
      <vt:lpstr>Az agrárgazdaság aktuális kérdései </vt:lpstr>
      <vt:lpstr>PowerPoint bemutató</vt:lpstr>
      <vt:lpstr>Szántóföldi növénytermesztés szerepe</vt:lpstr>
      <vt:lpstr>A szántóföldi növénytermesztés szerkezete (2014) </vt:lpstr>
      <vt:lpstr>Főbb szántóföldi növények betakarított területe (ezer hektár)</vt:lpstr>
      <vt:lpstr>Főbb szántóföldi növények termésmennyisége (ezer tonna)</vt:lpstr>
      <vt:lpstr>Főbb szántóföldi növények hozama (tonna/hektár)</vt:lpstr>
      <vt:lpstr>Búza hozama néhány európai országban</vt:lpstr>
      <vt:lpstr>Kukorica hozama néhány európai országban</vt:lpstr>
      <vt:lpstr>Búza hazai hozamának heterogenitása</vt:lpstr>
      <vt:lpstr>Kukorica hazai hozamának heterogenitása</vt:lpstr>
      <vt:lpstr>A hozamnövelés szükségessége és módjai</vt:lpstr>
      <vt:lpstr>Innovációs megoldások a gabonatermesztésben I.</vt:lpstr>
      <vt:lpstr>Innovációs megoldások a gabonatermesztésben II.</vt:lpstr>
      <vt:lpstr>A minőségi búza előállításának feltételei</vt:lpstr>
      <vt:lpstr>PowerPoint bemutató</vt:lpstr>
      <vt:lpstr>PowerPoint bemutató</vt:lpstr>
      <vt:lpstr>Gabonapiaci kilátások</vt:lpstr>
      <vt:lpstr>PowerPoint bemutató</vt:lpstr>
      <vt:lpstr>Hazai gabonapiaci kilátások </vt:lpstr>
      <vt:lpstr>Hazai búzapiaci kilátások 2016/2017</vt:lpstr>
      <vt:lpstr>Hazai kukoricapiaci kilátások 2016/2017</vt:lpstr>
      <vt:lpstr>Természeti káresemények 2016</vt:lpstr>
      <vt:lpstr>Köszönöm a megtisztelő figyelmet!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VasaryM</dc:creator>
  <cp:lastModifiedBy>Feldman Zsolt Dr.</cp:lastModifiedBy>
  <cp:revision>276</cp:revision>
  <cp:lastPrinted>2016-05-10T09:46:52Z</cp:lastPrinted>
  <dcterms:created xsi:type="dcterms:W3CDTF">2014-06-20T08:35:55Z</dcterms:created>
  <dcterms:modified xsi:type="dcterms:W3CDTF">2016-05-17T07:21:02Z</dcterms:modified>
</cp:coreProperties>
</file>